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7" r:id="rId2"/>
  </p:sldMasterIdLst>
  <p:sldIdLst>
    <p:sldId id="256" r:id="rId3"/>
    <p:sldId id="262" r:id="rId4"/>
    <p:sldId id="257" r:id="rId5"/>
    <p:sldId id="258" r:id="rId6"/>
    <p:sldId id="265" r:id="rId7"/>
    <p:sldId id="266" r:id="rId8"/>
    <p:sldId id="260" r:id="rId9"/>
    <p:sldId id="261" r:id="rId10"/>
    <p:sldId id="263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F6B79EC-153A-3248-8FCD-858BBBA0407F}">
          <p14:sldIdLst>
            <p14:sldId id="256"/>
            <p14:sldId id="262"/>
            <p14:sldId id="257"/>
            <p14:sldId id="258"/>
            <p14:sldId id="265"/>
            <p14:sldId id="266"/>
            <p14:sldId id="260"/>
            <p14:sldId id="261"/>
            <p14:sldId id="263"/>
            <p14:sldId id="267"/>
            <p14:sldId id="268"/>
            <p14:sldId id="269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6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99A9EA-4BF6-B24F-8D4F-787A11A602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522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4319241"/>
            <a:ext cx="4838700" cy="1500"/>
          </a:xfrm>
          <a:prstGeom prst="straightConnector1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" name="Shape 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908800" y="3679825"/>
            <a:ext cx="1160859" cy="3714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2"/>
          <p:cNvSpPr/>
          <p:nvPr/>
        </p:nvSpPr>
        <p:spPr>
          <a:xfrm rot="10800000">
            <a:off x="0" y="-25"/>
            <a:ext cx="9144000" cy="3254400"/>
          </a:xfrm>
          <a:prstGeom prst="rect">
            <a:avLst/>
          </a:prstGeom>
          <a:gradFill>
            <a:gsLst>
              <a:gs pos="0">
                <a:schemeClr val="lt1"/>
              </a:gs>
              <a:gs pos="11000">
                <a:schemeClr val="lt1"/>
              </a:gs>
              <a:gs pos="68000">
                <a:srgbClr val="00A7B4"/>
              </a:gs>
              <a:gs pos="87000">
                <a:srgbClr val="00A3B0"/>
              </a:gs>
              <a:gs pos="87000">
                <a:schemeClr val="accent3"/>
              </a:gs>
              <a:gs pos="100000">
                <a:schemeClr val="accent3"/>
              </a:gs>
            </a:gsLst>
            <a:lin ang="2700006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-38100"/>
            <a:ext cx="9144000" cy="2519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sp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914400" y="4402603"/>
            <a:ext cx="6400799" cy="1333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buClr>
                <a:srgbClr val="A5A5A5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buClr>
                <a:srgbClr val="A5A5A5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buClr>
                <a:srgbClr val="A5A5A5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buClr>
                <a:srgbClr val="A5A5A5"/>
              </a:buClr>
              <a:buSzPct val="100000"/>
              <a:buFont typeface="Arial"/>
              <a:buNone/>
              <a:defRPr sz="1800" b="0" i="0" u="none" strike="noStrike" cap="none" baseline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782725" y="3616666"/>
            <a:ext cx="5986799" cy="620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None/>
              <a:defRPr sz="2400"/>
            </a:lvl1pPr>
            <a:lvl2pPr rtl="0">
              <a:spcBef>
                <a:spcPts val="0"/>
              </a:spcBef>
              <a:buNone/>
              <a:defRPr sz="2400"/>
            </a:lvl2pPr>
            <a:lvl3pPr rtl="0">
              <a:spcBef>
                <a:spcPts val="0"/>
              </a:spcBef>
              <a:buNone/>
              <a:defRPr sz="2400"/>
            </a:lvl3pPr>
            <a:lvl4pPr rtl="0">
              <a:spcBef>
                <a:spcPts val="0"/>
              </a:spcBef>
              <a:buNone/>
              <a:defRPr sz="2400"/>
            </a:lvl4pPr>
            <a:lvl5pPr rtl="0">
              <a:spcBef>
                <a:spcPts val="0"/>
              </a:spcBef>
              <a:buNone/>
              <a:defRPr sz="2400"/>
            </a:lvl5pPr>
            <a:lvl6pPr rtl="0">
              <a:spcBef>
                <a:spcPts val="0"/>
              </a:spcBef>
              <a:buNone/>
              <a:defRPr sz="2400"/>
            </a:lvl6pPr>
            <a:lvl7pPr rtl="0">
              <a:spcBef>
                <a:spcPts val="0"/>
              </a:spcBef>
              <a:buNone/>
              <a:defRPr sz="2400"/>
            </a:lvl7pPr>
            <a:lvl8pPr rtl="0">
              <a:spcBef>
                <a:spcPts val="0"/>
              </a:spcBef>
              <a:buNone/>
              <a:defRPr sz="2400"/>
            </a:lvl8pPr>
            <a:lvl9pPr rtl="0">
              <a:spcBef>
                <a:spcPts val="0"/>
              </a:spcBef>
              <a:buNone/>
              <a:defRPr sz="24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Divider Slide">
    <p:bg>
      <p:bgPr>
        <a:solidFill>
          <a:schemeClr val="lt2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hape 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39201" y="219333"/>
            <a:ext cx="1160859" cy="371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92833"/>
            <a:ext cx="9143998" cy="76516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1088050" y="2753833"/>
            <a:ext cx="6024599" cy="81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None/>
              <a:defRPr sz="3600"/>
            </a:lvl1pPr>
            <a:lvl2pPr rtl="0">
              <a:spcBef>
                <a:spcPts val="0"/>
              </a:spcBef>
              <a:buNone/>
              <a:defRPr sz="3600"/>
            </a:lvl2pPr>
            <a:lvl3pPr rtl="0">
              <a:spcBef>
                <a:spcPts val="0"/>
              </a:spcBef>
              <a:buNone/>
              <a:defRPr sz="3600"/>
            </a:lvl3pPr>
            <a:lvl4pPr rtl="0">
              <a:spcBef>
                <a:spcPts val="0"/>
              </a:spcBef>
              <a:buNone/>
              <a:defRPr sz="3600"/>
            </a:lvl4pPr>
            <a:lvl5pPr rtl="0">
              <a:spcBef>
                <a:spcPts val="0"/>
              </a:spcBef>
              <a:buNone/>
              <a:defRPr sz="3600"/>
            </a:lvl5pPr>
            <a:lvl6pPr rtl="0">
              <a:spcBef>
                <a:spcPts val="0"/>
              </a:spcBef>
              <a:buNone/>
              <a:defRPr sz="3600"/>
            </a:lvl6pPr>
            <a:lvl7pPr rtl="0">
              <a:spcBef>
                <a:spcPts val="0"/>
              </a:spcBef>
              <a:buNone/>
              <a:defRPr sz="3600"/>
            </a:lvl7pPr>
            <a:lvl8pPr rtl="0">
              <a:spcBef>
                <a:spcPts val="0"/>
              </a:spcBef>
              <a:buNone/>
              <a:defRPr sz="3600"/>
            </a:lvl8pPr>
            <a:lvl9pPr rtl="0">
              <a:spcBef>
                <a:spcPts val="0"/>
              </a:spcBef>
              <a:buNone/>
              <a:defRPr sz="3600"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258900" y="3952800"/>
            <a:ext cx="5898900" cy="1858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None/>
              <a:defRPr sz="2800"/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 rtl="0">
              <a:spcBef>
                <a:spcPts val="0"/>
              </a:spcBef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PPTbod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1138" y="76200"/>
            <a:ext cx="86836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8" tIns="45718" rIns="91438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075" y="1143000"/>
            <a:ext cx="86836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9550" y="6534150"/>
            <a:ext cx="5461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18" rIns="91438" bIns="45718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ea typeface="+mn-ea"/>
                <a:cs typeface="+mn-cs"/>
              </a:defRPr>
            </a:lvl1pPr>
          </a:lstStyle>
          <a:p>
            <a:fld id="{A199A9EA-4BF6-B24F-8D4F-787A11A6026F}" type="slidenum">
              <a:rPr lang="en-GB" smtClean="0"/>
              <a:t>‹#›</a:t>
            </a:fld>
            <a:endParaRPr lang="en-GB"/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2987675" y="6524625"/>
            <a:ext cx="30257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8" rIns="91438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Xyratex Confidential</a:t>
            </a:r>
            <a:endParaRPr lang="en-GB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191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382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573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76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185738" indent="-1857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5723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231900" indent="-1809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1400">
          <a:solidFill>
            <a:schemeClr val="tx1"/>
          </a:solidFill>
          <a:latin typeface="+mn-lt"/>
          <a:ea typeface="ＭＳ Ｐゴシック" charset="-128"/>
        </a:defRPr>
      </a:lvl3pPr>
      <a:lvl4pPr marL="1714500" indent="-2428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4pPr>
      <a:lvl5pPr marL="2090738" indent="-1857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000">
          <a:solidFill>
            <a:schemeClr val="tx1"/>
          </a:solidFill>
          <a:latin typeface="+mn-lt"/>
          <a:ea typeface="ＭＳ Ｐゴシック" charset="-128"/>
        </a:defRPr>
      </a:lvl5pPr>
      <a:lvl6pPr marL="2551063" indent="-18732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000">
          <a:solidFill>
            <a:schemeClr val="tx1"/>
          </a:solidFill>
          <a:latin typeface="+mn-lt"/>
        </a:defRPr>
      </a:lvl6pPr>
      <a:lvl7pPr marL="3008253" indent="-18732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000">
          <a:solidFill>
            <a:schemeClr val="tx1"/>
          </a:solidFill>
          <a:latin typeface="+mn-lt"/>
        </a:defRPr>
      </a:lvl7pPr>
      <a:lvl8pPr marL="3465444" indent="-18732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000">
          <a:solidFill>
            <a:schemeClr val="tx1"/>
          </a:solidFill>
          <a:latin typeface="+mn-lt"/>
        </a:defRPr>
      </a:lvl8pPr>
      <a:lvl9pPr marL="3922634" indent="-18732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4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/>
        </p:nvSpPr>
        <p:spPr>
          <a:xfrm>
            <a:off x="4406119" y="6516687"/>
            <a:ext cx="328499" cy="228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/>
              <a:t> </a:t>
            </a:r>
          </a:p>
        </p:txBody>
      </p:sp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57125" y="103633"/>
            <a:ext cx="8826599" cy="82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None/>
              <a:defRPr sz="3200">
                <a:solidFill>
                  <a:srgbClr val="0095A1"/>
                </a:solidFill>
              </a:defRPr>
            </a:lvl1pPr>
            <a:lvl2pPr rtl="0">
              <a:spcBef>
                <a:spcPts val="0"/>
              </a:spcBef>
              <a:buNone/>
              <a:defRPr sz="3200"/>
            </a:lvl2pPr>
            <a:lvl3pPr rtl="0">
              <a:spcBef>
                <a:spcPts val="0"/>
              </a:spcBef>
              <a:buNone/>
              <a:defRPr sz="3200"/>
            </a:lvl3pPr>
            <a:lvl4pPr rtl="0">
              <a:spcBef>
                <a:spcPts val="0"/>
              </a:spcBef>
              <a:buNone/>
              <a:defRPr sz="3200"/>
            </a:lvl4pPr>
            <a:lvl5pPr rtl="0">
              <a:spcBef>
                <a:spcPts val="0"/>
              </a:spcBef>
              <a:buNone/>
              <a:defRPr sz="3200"/>
            </a:lvl5pPr>
            <a:lvl6pPr rtl="0">
              <a:spcBef>
                <a:spcPts val="0"/>
              </a:spcBef>
              <a:buNone/>
              <a:defRPr sz="3200"/>
            </a:lvl6pPr>
            <a:lvl7pPr rtl="0">
              <a:spcBef>
                <a:spcPts val="0"/>
              </a:spcBef>
              <a:buNone/>
              <a:defRPr sz="3200"/>
            </a:lvl7pPr>
            <a:lvl8pPr rtl="0">
              <a:spcBef>
                <a:spcPts val="0"/>
              </a:spcBef>
              <a:buNone/>
              <a:defRPr sz="3200"/>
            </a:lvl8pPr>
            <a:lvl9pPr rtl="0">
              <a:spcBef>
                <a:spcPts val="0"/>
              </a:spcBef>
              <a:buNone/>
              <a:defRPr sz="32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27425" y="1394933"/>
            <a:ext cx="8773799" cy="47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rgbClr val="0095A1"/>
              </a:buClr>
              <a:defRPr/>
            </a:lvl1pPr>
            <a:lvl2pPr rtl="0">
              <a:spcBef>
                <a:spcPts val="0"/>
              </a:spcBef>
              <a:buClr>
                <a:srgbClr val="0095A1"/>
              </a:buClr>
              <a:buChar char="₋"/>
              <a:defRPr/>
            </a:lvl2pPr>
            <a:lvl3pPr rtl="0">
              <a:spcBef>
                <a:spcPts val="0"/>
              </a:spcBef>
              <a:buClr>
                <a:srgbClr val="0095A1"/>
              </a:buClr>
              <a:buChar char="≫"/>
              <a:defRPr/>
            </a:lvl3pPr>
            <a:lvl4pPr rtl="0">
              <a:spcBef>
                <a:spcPts val="0"/>
              </a:spcBef>
              <a:buClr>
                <a:srgbClr val="0095A1"/>
              </a:buClr>
              <a:buChar char="●"/>
              <a:defRPr/>
            </a:lvl4pPr>
            <a:lvl5pPr rtl="0">
              <a:spcBef>
                <a:spcPts val="0"/>
              </a:spcBef>
              <a:buClr>
                <a:srgbClr val="0095A1"/>
              </a:buClr>
              <a:buChar char="₋"/>
              <a:defRPr/>
            </a:lvl5pPr>
            <a:lvl6pPr rtl="0">
              <a:spcBef>
                <a:spcPts val="0"/>
              </a:spcBef>
              <a:buClr>
                <a:srgbClr val="A5A5A5"/>
              </a:buClr>
              <a:buChar char="●"/>
              <a:defRPr/>
            </a:lvl6pPr>
            <a:lvl7pPr rtl="0">
              <a:spcBef>
                <a:spcPts val="0"/>
              </a:spcBef>
              <a:buClr>
                <a:srgbClr val="A5A5A5"/>
              </a:buClr>
              <a:buChar char="●"/>
              <a:defRPr/>
            </a:lvl7pPr>
            <a:lvl8pPr rtl="0">
              <a:spcBef>
                <a:spcPts val="0"/>
              </a:spcBef>
              <a:buClr>
                <a:srgbClr val="A5A5A5"/>
              </a:buClr>
              <a:buChar char="●"/>
              <a:defRPr/>
            </a:lvl8pPr>
            <a:lvl9pPr rtl="0">
              <a:spcBef>
                <a:spcPts val="0"/>
              </a:spcBef>
              <a:buClr>
                <a:srgbClr val="A5A5A5"/>
              </a:buClr>
              <a:buChar char="●"/>
              <a:defRPr/>
            </a:lvl9pPr>
          </a:lstStyle>
          <a:p>
            <a:endParaRPr/>
          </a:p>
        </p:txBody>
      </p:sp>
      <p:sp>
        <p:nvSpPr>
          <p:cNvPr id="8" name="Shape 8"/>
          <p:cNvSpPr txBox="1"/>
          <p:nvPr/>
        </p:nvSpPr>
        <p:spPr>
          <a:xfrm>
            <a:off x="28212" y="6301087"/>
            <a:ext cx="1314300" cy="21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800" b="0" i="0" u="none" strike="noStrike" cap="none" baseline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Seagate Confidential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Alexey </a:t>
            </a:r>
            <a:r>
              <a:rPr lang="en-US" dirty="0" err="1" smtClean="0"/>
              <a:t>Lyashkov</a:t>
            </a:r>
            <a:r>
              <a:rPr lang="en-US" dirty="0" smtClean="0"/>
              <a:t> &lt;</a:t>
            </a:r>
            <a:r>
              <a:rPr lang="en-US" dirty="0" err="1" smtClean="0"/>
              <a:t>alexey.lyashkov@seagate.com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timeouts and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47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93"/>
            <a:ext cx="7521973" cy="815099"/>
          </a:xfrm>
        </p:spPr>
        <p:txBody>
          <a:bodyPr/>
          <a:lstStyle/>
          <a:p>
            <a:r>
              <a:rPr lang="en-US" dirty="0" smtClean="0"/>
              <a:t>How we may avoid large buffering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532" y="1033787"/>
            <a:ext cx="8997467" cy="2124556"/>
          </a:xfrm>
        </p:spPr>
        <p:txBody>
          <a:bodyPr anchor="t" anchorCtr="0"/>
          <a:lstStyle/>
          <a:p>
            <a:r>
              <a:rPr lang="en-US" sz="2400" dirty="0" smtClean="0"/>
              <a:t>Simple case is restore a credits distribution over cluster.</a:t>
            </a:r>
            <a:r>
              <a:rPr lang="ru-RU" sz="2400" dirty="0" smtClean="0"/>
              <a:t> </a:t>
            </a:r>
            <a:r>
              <a:rPr lang="en-US" sz="2400" dirty="0" smtClean="0"/>
              <a:t>Server should stop generate a credits for distribution when </a:t>
            </a:r>
            <a:r>
              <a:rPr lang="en-US" sz="2400" dirty="0" err="1" smtClean="0"/>
              <a:t>incomming</a:t>
            </a:r>
            <a:r>
              <a:rPr lang="en-US" sz="2400" dirty="0" smtClean="0"/>
              <a:t> queue grow (code exist for while but disabled, looks wrong fix for recovery.), router should have similar policy to compensate a delay with credits distribution (it </a:t>
            </a:r>
            <a:r>
              <a:rPr lang="en-US" sz="2400" dirty="0" err="1" smtClean="0"/>
              <a:t>brocked</a:t>
            </a:r>
            <a:r>
              <a:rPr lang="en-US" sz="2400" dirty="0" smtClean="0"/>
              <a:t> </a:t>
            </a:r>
            <a:r>
              <a:rPr lang="en-US" sz="2400" dirty="0" err="1" smtClean="0"/>
              <a:t>wh</a:t>
            </a:r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753111" y="3865624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61679" y="3865624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73490" y="3887783"/>
            <a:ext cx="151777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7" name="Line Callout 1 (Border and Accent Bar) 6"/>
          <p:cNvSpPr/>
          <p:nvPr/>
        </p:nvSpPr>
        <p:spPr>
          <a:xfrm rot="5400000">
            <a:off x="3061651" y="5057981"/>
            <a:ext cx="914400" cy="1436926"/>
          </a:xfrm>
          <a:prstGeom prst="accentBorderCallout1">
            <a:avLst>
              <a:gd name="adj1" fmla="val 18750"/>
              <a:gd name="adj2" fmla="val -8333"/>
              <a:gd name="adj3" fmla="val 22390"/>
              <a:gd name="adj4" fmla="val -507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Forward</a:t>
            </a:r>
          </a:p>
          <a:p>
            <a:pPr algn="ctr"/>
            <a:r>
              <a:rPr lang="en-US" dirty="0" smtClean="0"/>
              <a:t>Queue, </a:t>
            </a:r>
            <a:r>
              <a:rPr lang="en-US" dirty="0" smtClean="0">
                <a:solidFill>
                  <a:srgbClr val="FF0000"/>
                </a:solidFill>
              </a:rPr>
              <a:t>LAZY portal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Line Callout 1 (Border and Accent Bar) 7"/>
          <p:cNvSpPr/>
          <p:nvPr/>
        </p:nvSpPr>
        <p:spPr>
          <a:xfrm rot="5400000">
            <a:off x="6154910" y="4866581"/>
            <a:ext cx="914400" cy="1819725"/>
          </a:xfrm>
          <a:prstGeom prst="accentBorderCallout1">
            <a:avLst>
              <a:gd name="adj1" fmla="val 18750"/>
              <a:gd name="adj2" fmla="val -8333"/>
              <a:gd name="adj3" fmla="val 31872"/>
              <a:gd name="adj4" fmla="val -5257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Incoming Queue,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LAZY </a:t>
            </a:r>
            <a:r>
              <a:rPr lang="en-US" dirty="0" smtClean="0">
                <a:solidFill>
                  <a:srgbClr val="FF0000"/>
                </a:solidFill>
              </a:rPr>
              <a:t>portal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3"/>
            <a:endCxn id="5" idx="1"/>
          </p:cNvCxnSpPr>
          <p:nvPr/>
        </p:nvCxnSpPr>
        <p:spPr>
          <a:xfrm>
            <a:off x="1667511" y="4322824"/>
            <a:ext cx="1794168" cy="0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3"/>
            <a:endCxn id="6" idx="1"/>
          </p:cNvCxnSpPr>
          <p:nvPr/>
        </p:nvCxnSpPr>
        <p:spPr>
          <a:xfrm>
            <a:off x="4376079" y="4322824"/>
            <a:ext cx="1697411" cy="22159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556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204" y="656192"/>
            <a:ext cx="6726986" cy="697552"/>
          </a:xfrm>
        </p:spPr>
        <p:txBody>
          <a:bodyPr/>
          <a:lstStyle/>
          <a:p>
            <a:r>
              <a:rPr lang="en-US" dirty="0" smtClean="0"/>
              <a:t>Control protocol</a:t>
            </a:r>
            <a:r>
              <a:rPr lang="ru-RU" dirty="0" smtClean="0"/>
              <a:t> </a:t>
            </a:r>
            <a:r>
              <a:rPr lang="en-US" dirty="0" smtClean="0"/>
              <a:t>against </a:t>
            </a:r>
            <a:r>
              <a:rPr lang="en-US" dirty="0" smtClean="0"/>
              <a:t>Message ACK</a:t>
            </a:r>
            <a:endParaRPr lang="en-US" dirty="0"/>
          </a:p>
        </p:txBody>
      </p:sp>
      <p:sp>
        <p:nvSpPr>
          <p:cNvPr id="5" name="Alternate Process 4"/>
          <p:cNvSpPr/>
          <p:nvPr/>
        </p:nvSpPr>
        <p:spPr>
          <a:xfrm>
            <a:off x="724518" y="3711818"/>
            <a:ext cx="1123411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 fails</a:t>
            </a:r>
            <a:endParaRPr lang="en-US" dirty="0"/>
          </a:p>
        </p:txBody>
      </p:sp>
      <p:sp>
        <p:nvSpPr>
          <p:cNvPr id="6" name="Alternate Process 5"/>
          <p:cNvSpPr/>
          <p:nvPr/>
        </p:nvSpPr>
        <p:spPr>
          <a:xfrm>
            <a:off x="3766854" y="2376897"/>
            <a:ext cx="3592305" cy="785919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Routed destination unreachable, a specially </a:t>
            </a:r>
            <a:r>
              <a:rPr lang="en-US" dirty="0" err="1" smtClean="0"/>
              <a:t>async</a:t>
            </a:r>
            <a:r>
              <a:rPr lang="en-US" dirty="0" smtClean="0"/>
              <a:t> fail due different router choose </a:t>
            </a:r>
            <a:endParaRPr lang="en-US" dirty="0"/>
          </a:p>
        </p:txBody>
      </p:sp>
      <p:sp>
        <p:nvSpPr>
          <p:cNvPr id="7" name="Alternate Process 6"/>
          <p:cNvSpPr/>
          <p:nvPr/>
        </p:nvSpPr>
        <p:spPr>
          <a:xfrm>
            <a:off x="3766854" y="4705023"/>
            <a:ext cx="3592305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PID, </a:t>
            </a:r>
            <a:r>
              <a:rPr lang="en-US" dirty="0" err="1" smtClean="0"/>
              <a:t>Machbits</a:t>
            </a:r>
            <a:r>
              <a:rPr lang="en-US" dirty="0" smtClean="0"/>
              <a:t> don’t registered on destination</a:t>
            </a:r>
            <a:endParaRPr lang="en-US" dirty="0"/>
          </a:p>
        </p:txBody>
      </p:sp>
      <p:sp>
        <p:nvSpPr>
          <p:cNvPr id="9" name="Alternate Process 8"/>
          <p:cNvSpPr/>
          <p:nvPr/>
        </p:nvSpPr>
        <p:spPr>
          <a:xfrm>
            <a:off x="3766854" y="3711818"/>
            <a:ext cx="3592305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 hop fail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5" idx="3"/>
            <a:endCxn id="6" idx="1"/>
          </p:cNvCxnSpPr>
          <p:nvPr/>
        </p:nvCxnSpPr>
        <p:spPr>
          <a:xfrm flipV="1">
            <a:off x="1847929" y="2769857"/>
            <a:ext cx="1918925" cy="1248285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3"/>
            <a:endCxn id="9" idx="1"/>
          </p:cNvCxnSpPr>
          <p:nvPr/>
        </p:nvCxnSpPr>
        <p:spPr>
          <a:xfrm>
            <a:off x="1847929" y="4018142"/>
            <a:ext cx="1918925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7" idx="1"/>
          </p:cNvCxnSpPr>
          <p:nvPr/>
        </p:nvCxnSpPr>
        <p:spPr>
          <a:xfrm>
            <a:off x="1847929" y="4018142"/>
            <a:ext cx="1918925" cy="993205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14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17" y="393215"/>
            <a:ext cx="6024599" cy="815099"/>
          </a:xfrm>
        </p:spPr>
        <p:txBody>
          <a:bodyPr/>
          <a:lstStyle/>
          <a:p>
            <a:r>
              <a:rPr lang="en-US" dirty="0" smtClean="0"/>
              <a:t>Eric ACK scheme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60598" y="1208314"/>
            <a:ext cx="914400" cy="5923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09054" y="1224593"/>
            <a:ext cx="914400" cy="5761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LNet2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84246" y="2256540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3381" y="1887208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msg1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84246" y="2673160"/>
            <a:ext cx="5014649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4" idx="2"/>
          </p:cNvCxnSpPr>
          <p:nvPr/>
        </p:nvCxnSpPr>
        <p:spPr>
          <a:xfrm>
            <a:off x="1417798" y="1800696"/>
            <a:ext cx="0" cy="3526488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673445" y="1800696"/>
            <a:ext cx="0" cy="3204470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313623" y="2303828"/>
            <a:ext cx="11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ACK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484246" y="3521350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33381" y="3152018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</a:t>
            </a:r>
            <a:r>
              <a:rPr lang="en-US" dirty="0" err="1" smtClean="0"/>
              <a:t>msg</a:t>
            </a:r>
            <a:r>
              <a:rPr lang="ru-RU" dirty="0" smtClean="0"/>
              <a:t>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84246" y="3923242"/>
            <a:ext cx="5014649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13623" y="3553910"/>
            <a:ext cx="11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ACK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484246" y="4482378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633381" y="4113046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</a:t>
            </a:r>
            <a:r>
              <a:rPr lang="en-US" dirty="0" err="1" smtClean="0"/>
              <a:t>msg</a:t>
            </a:r>
            <a:r>
              <a:rPr lang="ru-RU" dirty="0"/>
              <a:t>3</a:t>
            </a:r>
            <a:endParaRPr lang="en-US" dirty="0"/>
          </a:p>
        </p:txBody>
      </p:sp>
      <p:sp>
        <p:nvSpPr>
          <p:cNvPr id="28" name="Multiply 27"/>
          <p:cNvSpPr/>
          <p:nvPr/>
        </p:nvSpPr>
        <p:spPr>
          <a:xfrm>
            <a:off x="3413956" y="4690903"/>
            <a:ext cx="914400" cy="914400"/>
          </a:xfrm>
          <a:prstGeom prst="mathMultiply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516767" y="5725017"/>
            <a:ext cx="55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734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17" y="393215"/>
            <a:ext cx="6024599" cy="815099"/>
          </a:xfrm>
        </p:spPr>
        <p:txBody>
          <a:bodyPr/>
          <a:lstStyle/>
          <a:p>
            <a:r>
              <a:rPr lang="en-US" dirty="0" smtClean="0"/>
              <a:t>LNet control protocol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60598" y="1208314"/>
            <a:ext cx="914400" cy="5923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09054" y="1224593"/>
            <a:ext cx="914400" cy="5761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LNet2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84246" y="2256540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3381" y="1887208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msg1</a:t>
            </a:r>
            <a:endParaRPr lang="en-US" dirty="0"/>
          </a:p>
        </p:txBody>
      </p:sp>
      <p:cxnSp>
        <p:nvCxnSpPr>
          <p:cNvPr id="10" name="Straight Connector 9"/>
          <p:cNvCxnSpPr>
            <a:stCxn id="4" idx="2"/>
          </p:cNvCxnSpPr>
          <p:nvPr/>
        </p:nvCxnSpPr>
        <p:spPr>
          <a:xfrm>
            <a:off x="1417798" y="1800696"/>
            <a:ext cx="0" cy="2774017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673445" y="1800696"/>
            <a:ext cx="1" cy="2774017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484246" y="2951546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33381" y="2582214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</a:t>
            </a:r>
            <a:r>
              <a:rPr lang="en-US" dirty="0" err="1" smtClean="0"/>
              <a:t>msg</a:t>
            </a:r>
            <a:r>
              <a:rPr lang="ru-RU" dirty="0" smtClean="0"/>
              <a:t>2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484246" y="3923242"/>
            <a:ext cx="5014649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03279" y="3993207"/>
            <a:ext cx="404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CP(node </a:t>
            </a:r>
            <a:r>
              <a:rPr lang="en-US" dirty="0" err="1" smtClean="0"/>
              <a:t>unreach</a:t>
            </a:r>
            <a:r>
              <a:rPr lang="en-US" dirty="0" smtClean="0"/>
              <a:t>, ME </a:t>
            </a:r>
            <a:r>
              <a:rPr lang="en-US" dirty="0" err="1" smtClean="0"/>
              <a:t>unreach</a:t>
            </a:r>
            <a:r>
              <a:rPr lang="en-US" dirty="0" smtClean="0"/>
              <a:t>)</a:t>
            </a:r>
          </a:p>
        </p:txBody>
      </p:sp>
      <p:sp>
        <p:nvSpPr>
          <p:cNvPr id="28" name="Multiply 27"/>
          <p:cNvSpPr/>
          <p:nvPr/>
        </p:nvSpPr>
        <p:spPr>
          <a:xfrm>
            <a:off x="6666254" y="3008842"/>
            <a:ext cx="914400" cy="914400"/>
          </a:xfrm>
          <a:prstGeom prst="mathMultiply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701068" y="3396960"/>
            <a:ext cx="55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Fail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8441" y="5063117"/>
            <a:ext cx="8655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advantages? Don’t need double a </a:t>
            </a:r>
            <a:r>
              <a:rPr lang="en-US" dirty="0" err="1" smtClean="0"/>
              <a:t>msg</a:t>
            </a:r>
            <a:r>
              <a:rPr lang="en-US" dirty="0" smtClean="0"/>
              <a:t> rate, don’t need new better CPU, Network, less scalability problem.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632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050" y="458336"/>
            <a:ext cx="6024599" cy="815099"/>
          </a:xfrm>
        </p:spPr>
        <p:txBody>
          <a:bodyPr/>
          <a:lstStyle/>
          <a:p>
            <a:r>
              <a:rPr lang="en-US" dirty="0" smtClean="0"/>
              <a:t>Response for fail</a:t>
            </a:r>
            <a:endParaRPr lang="en-US" dirty="0"/>
          </a:p>
        </p:txBody>
      </p:sp>
      <p:sp>
        <p:nvSpPr>
          <p:cNvPr id="4" name="Alternate Process 3"/>
          <p:cNvSpPr/>
          <p:nvPr/>
        </p:nvSpPr>
        <p:spPr>
          <a:xfrm>
            <a:off x="543151" y="1983937"/>
            <a:ext cx="3592305" cy="785919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Routed destination unreachable, a specially </a:t>
            </a:r>
            <a:r>
              <a:rPr lang="en-US" dirty="0" err="1" smtClean="0"/>
              <a:t>async</a:t>
            </a:r>
            <a:r>
              <a:rPr lang="en-US" dirty="0" smtClean="0"/>
              <a:t> fail due different router choose </a:t>
            </a:r>
            <a:endParaRPr lang="en-US" dirty="0"/>
          </a:p>
        </p:txBody>
      </p:sp>
      <p:sp>
        <p:nvSpPr>
          <p:cNvPr id="5" name="Alternate Process 4"/>
          <p:cNvSpPr/>
          <p:nvPr/>
        </p:nvSpPr>
        <p:spPr>
          <a:xfrm>
            <a:off x="543151" y="4312063"/>
            <a:ext cx="3592305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PID, </a:t>
            </a:r>
            <a:r>
              <a:rPr lang="en-US" dirty="0" err="1" smtClean="0"/>
              <a:t>Machbits</a:t>
            </a:r>
            <a:r>
              <a:rPr lang="en-US" dirty="0" smtClean="0"/>
              <a:t> don’t registered on destination</a:t>
            </a:r>
            <a:endParaRPr lang="en-US" dirty="0"/>
          </a:p>
        </p:txBody>
      </p:sp>
      <p:sp>
        <p:nvSpPr>
          <p:cNvPr id="6" name="Alternate Process 5"/>
          <p:cNvSpPr/>
          <p:nvPr/>
        </p:nvSpPr>
        <p:spPr>
          <a:xfrm>
            <a:off x="543151" y="3318858"/>
            <a:ext cx="3592305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 hop fail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90108" y="1967656"/>
            <a:ext cx="1271266" cy="7203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Lost </a:t>
            </a:r>
            <a:r>
              <a:rPr lang="en-US" dirty="0" err="1" smtClean="0"/>
              <a:t>ack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22670" y="3262790"/>
            <a:ext cx="1271266" cy="6687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Lost </a:t>
            </a:r>
            <a:r>
              <a:rPr lang="en-US" dirty="0" err="1" smtClean="0"/>
              <a:t>ack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90108" y="4340988"/>
            <a:ext cx="1271266" cy="6687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Lost </a:t>
            </a:r>
            <a:r>
              <a:rPr lang="en-US" dirty="0" err="1" smtClean="0"/>
              <a:t>ack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984689" y="1935144"/>
            <a:ext cx="1628132" cy="8347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Host unreached message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145211" y="3230278"/>
            <a:ext cx="1271266" cy="6687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Local event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112648" y="4308476"/>
            <a:ext cx="1500173" cy="6687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 </a:t>
            </a:r>
            <a:r>
              <a:rPr lang="en-US" dirty="0" err="1" smtClean="0"/>
              <a:t>unreach</a:t>
            </a:r>
            <a:r>
              <a:rPr lang="en-US" dirty="0" smtClean="0"/>
              <a:t> message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69035" y="1193559"/>
            <a:ext cx="155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ACK protocol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30273" y="1193559"/>
            <a:ext cx="1814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 protocol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79192" y="5529656"/>
            <a:ext cx="740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Who to separate it if we have a same response for an different errors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73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234" y="767658"/>
            <a:ext cx="6024599" cy="815099"/>
          </a:xfrm>
        </p:spPr>
        <p:txBody>
          <a:bodyPr/>
          <a:lstStyle/>
          <a:p>
            <a:r>
              <a:rPr lang="en-US" dirty="0" smtClean="0"/>
              <a:t>Detect a fail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805" y="2536430"/>
            <a:ext cx="5898900" cy="1858499"/>
          </a:xfrm>
        </p:spPr>
        <p:txBody>
          <a:bodyPr/>
          <a:lstStyle/>
          <a:p>
            <a:r>
              <a:rPr lang="en-US" dirty="0" smtClean="0"/>
              <a:t>How we are </a:t>
            </a:r>
            <a:r>
              <a:rPr lang="en-US" dirty="0" smtClean="0"/>
              <a:t>detect to </a:t>
            </a:r>
            <a:r>
              <a:rPr lang="en-US" dirty="0" smtClean="0"/>
              <a:t>network fail?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63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7953" y="621138"/>
            <a:ext cx="6024599" cy="815099"/>
          </a:xfrm>
        </p:spPr>
        <p:txBody>
          <a:bodyPr/>
          <a:lstStyle/>
          <a:p>
            <a:r>
              <a:rPr lang="en-US" dirty="0" smtClean="0"/>
              <a:t>LNet timeouts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47619" y="2127111"/>
            <a:ext cx="914400" cy="9989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785060" y="2127111"/>
            <a:ext cx="1622944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Destination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662019" y="2159671"/>
            <a:ext cx="4123041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662019" y="3041511"/>
            <a:ext cx="412304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77074" y="1572525"/>
            <a:ext cx="237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TX descriptor timeout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9" idx="3"/>
            <a:endCxn id="12" idx="1"/>
          </p:cNvCxnSpPr>
          <p:nvPr/>
        </p:nvCxnSpPr>
        <p:spPr>
          <a:xfrm flipV="1">
            <a:off x="1662019" y="2584311"/>
            <a:ext cx="4123041" cy="42283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14262" y="2214979"/>
            <a:ext cx="3494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timeouts for passive transfer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377074" y="3126076"/>
            <a:ext cx="2827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router check timeout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8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53" y="621138"/>
            <a:ext cx="6024599" cy="815099"/>
          </a:xfrm>
        </p:spPr>
        <p:txBody>
          <a:bodyPr/>
          <a:lstStyle/>
          <a:p>
            <a:r>
              <a:rPr lang="en-US" dirty="0" smtClean="0"/>
              <a:t>PtlRPC timeouts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8940" y="2338753"/>
            <a:ext cx="1141017" cy="9989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PtlRPC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12998" y="2338753"/>
            <a:ext cx="1254985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89957" y="2371313"/>
            <a:ext cx="4123041" cy="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889957" y="3253153"/>
            <a:ext cx="412304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66532" y="1784167"/>
            <a:ext cx="5301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RPC timeout, but it’s don’t trigger a network check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05013" y="3337718"/>
            <a:ext cx="3044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LNet - UNLINK event after TX timeout or router down event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1341" y="4819210"/>
            <a:ext cx="1141017" cy="9989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LDLM, MDC, </a:t>
            </a:r>
          </a:p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65399" y="4819210"/>
            <a:ext cx="1254985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PtlRPC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042358" y="5733610"/>
            <a:ext cx="412304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43444" y="5247016"/>
            <a:ext cx="149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RPC timeout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97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671" y="279255"/>
            <a:ext cx="6024599" cy="815099"/>
          </a:xfrm>
        </p:spPr>
        <p:txBody>
          <a:bodyPr/>
          <a:lstStyle/>
          <a:p>
            <a:r>
              <a:rPr lang="en-US" dirty="0" smtClean="0"/>
              <a:t>LNet transfer model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76880" y="1514051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225336" y="1514051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LNet2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514163" y="3109503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79580" y="2593650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msg1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88792" y="4694554"/>
            <a:ext cx="5040020" cy="325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514163" y="3766587"/>
            <a:ext cx="5014649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2"/>
          </p:cNvCxnSpPr>
          <p:nvPr/>
        </p:nvCxnSpPr>
        <p:spPr>
          <a:xfrm>
            <a:off x="1434080" y="2428451"/>
            <a:ext cx="0" cy="3204470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66254" y="2428451"/>
            <a:ext cx="0" cy="3204470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43540" y="3397255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msg2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43540" y="4325222"/>
            <a:ext cx="1518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6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9763" y="586084"/>
            <a:ext cx="914400" cy="5179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48219" y="586084"/>
            <a:ext cx="914400" cy="5179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LNet2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37046" y="1785110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02463" y="1269257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msg1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2"/>
          </p:cNvCxnSpPr>
          <p:nvPr/>
        </p:nvCxnSpPr>
        <p:spPr>
          <a:xfrm>
            <a:off x="1056963" y="1104058"/>
            <a:ext cx="0" cy="3966050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89137" y="1104058"/>
            <a:ext cx="0" cy="3966050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37046" y="3260553"/>
            <a:ext cx="5014649" cy="32560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35252" y="2796189"/>
            <a:ext cx="175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LNet reconnect</a:t>
            </a: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1137046" y="2014743"/>
            <a:ext cx="846629" cy="781446"/>
          </a:xfrm>
          <a:custGeom>
            <a:avLst/>
            <a:gdLst>
              <a:gd name="connsiteX0" fmla="*/ 0 w 846629"/>
              <a:gd name="connsiteY0" fmla="*/ 0 h 765166"/>
              <a:gd name="connsiteX1" fmla="*/ 846629 w 846629"/>
              <a:gd name="connsiteY1" fmla="*/ 16280 h 765166"/>
              <a:gd name="connsiteX2" fmla="*/ 846629 w 846629"/>
              <a:gd name="connsiteY2" fmla="*/ 765166 h 765166"/>
              <a:gd name="connsiteX3" fmla="*/ 48844 w 846629"/>
              <a:gd name="connsiteY3" fmla="*/ 732605 h 765166"/>
              <a:gd name="connsiteX0" fmla="*/ 0 w 846629"/>
              <a:gd name="connsiteY0" fmla="*/ 0 h 797726"/>
              <a:gd name="connsiteX1" fmla="*/ 846629 w 846629"/>
              <a:gd name="connsiteY1" fmla="*/ 16280 h 797726"/>
              <a:gd name="connsiteX2" fmla="*/ 846629 w 846629"/>
              <a:gd name="connsiteY2" fmla="*/ 765166 h 797726"/>
              <a:gd name="connsiteX3" fmla="*/ 32563 w 846629"/>
              <a:gd name="connsiteY3" fmla="*/ 797726 h 797726"/>
              <a:gd name="connsiteX0" fmla="*/ 0 w 846629"/>
              <a:gd name="connsiteY0" fmla="*/ 0 h 781446"/>
              <a:gd name="connsiteX1" fmla="*/ 846629 w 846629"/>
              <a:gd name="connsiteY1" fmla="*/ 16280 h 781446"/>
              <a:gd name="connsiteX2" fmla="*/ 846629 w 846629"/>
              <a:gd name="connsiteY2" fmla="*/ 765166 h 781446"/>
              <a:gd name="connsiteX3" fmla="*/ 32563 w 846629"/>
              <a:gd name="connsiteY3" fmla="*/ 781446 h 781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629" h="781446">
                <a:moveTo>
                  <a:pt x="0" y="0"/>
                </a:moveTo>
                <a:lnTo>
                  <a:pt x="846629" y="16280"/>
                </a:lnTo>
                <a:lnTo>
                  <a:pt x="846629" y="765166"/>
                </a:lnTo>
                <a:lnTo>
                  <a:pt x="32563" y="781446"/>
                </a:lnTo>
              </a:path>
            </a:pathLst>
          </a:custGeom>
          <a:ln>
            <a:solidFill>
              <a:srgbClr val="777777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232087" y="3521978"/>
            <a:ext cx="846629" cy="781446"/>
          </a:xfrm>
          <a:custGeom>
            <a:avLst/>
            <a:gdLst>
              <a:gd name="connsiteX0" fmla="*/ 0 w 846629"/>
              <a:gd name="connsiteY0" fmla="*/ 0 h 765166"/>
              <a:gd name="connsiteX1" fmla="*/ 846629 w 846629"/>
              <a:gd name="connsiteY1" fmla="*/ 16280 h 765166"/>
              <a:gd name="connsiteX2" fmla="*/ 846629 w 846629"/>
              <a:gd name="connsiteY2" fmla="*/ 765166 h 765166"/>
              <a:gd name="connsiteX3" fmla="*/ 48844 w 846629"/>
              <a:gd name="connsiteY3" fmla="*/ 732605 h 765166"/>
              <a:gd name="connsiteX0" fmla="*/ 0 w 846629"/>
              <a:gd name="connsiteY0" fmla="*/ 0 h 797726"/>
              <a:gd name="connsiteX1" fmla="*/ 846629 w 846629"/>
              <a:gd name="connsiteY1" fmla="*/ 16280 h 797726"/>
              <a:gd name="connsiteX2" fmla="*/ 846629 w 846629"/>
              <a:gd name="connsiteY2" fmla="*/ 765166 h 797726"/>
              <a:gd name="connsiteX3" fmla="*/ 32563 w 846629"/>
              <a:gd name="connsiteY3" fmla="*/ 797726 h 797726"/>
              <a:gd name="connsiteX0" fmla="*/ 0 w 846629"/>
              <a:gd name="connsiteY0" fmla="*/ 0 h 781446"/>
              <a:gd name="connsiteX1" fmla="*/ 846629 w 846629"/>
              <a:gd name="connsiteY1" fmla="*/ 16280 h 781446"/>
              <a:gd name="connsiteX2" fmla="*/ 846629 w 846629"/>
              <a:gd name="connsiteY2" fmla="*/ 765166 h 781446"/>
              <a:gd name="connsiteX3" fmla="*/ 32563 w 846629"/>
              <a:gd name="connsiteY3" fmla="*/ 781446 h 781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629" h="781446">
                <a:moveTo>
                  <a:pt x="0" y="0"/>
                </a:moveTo>
                <a:lnTo>
                  <a:pt x="846629" y="16280"/>
                </a:lnTo>
                <a:lnTo>
                  <a:pt x="846629" y="765166"/>
                </a:lnTo>
                <a:lnTo>
                  <a:pt x="32563" y="781446"/>
                </a:lnTo>
              </a:path>
            </a:pathLst>
          </a:custGeom>
          <a:ln>
            <a:solidFill>
              <a:srgbClr val="777777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32087" y="2546690"/>
            <a:ext cx="4616132" cy="0"/>
          </a:xfrm>
          <a:prstGeom prst="straightConnector1">
            <a:avLst/>
          </a:prstGeom>
          <a:ln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Line Callout 2 (Accent Bar) 20"/>
          <p:cNvSpPr/>
          <p:nvPr/>
        </p:nvSpPr>
        <p:spPr>
          <a:xfrm>
            <a:off x="7381309" y="3543730"/>
            <a:ext cx="1416476" cy="6126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21"/>
              <a:gd name="adj6" fmla="val -359933"/>
            </a:avLst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Router check time</a:t>
            </a:r>
            <a:endParaRPr lang="en-US" dirty="0"/>
          </a:p>
        </p:txBody>
      </p:sp>
      <p:sp>
        <p:nvSpPr>
          <p:cNvPr id="22" name="Freeform 21"/>
          <p:cNvSpPr/>
          <p:nvPr/>
        </p:nvSpPr>
        <p:spPr>
          <a:xfrm>
            <a:off x="1289446" y="2948588"/>
            <a:ext cx="846629" cy="1047031"/>
          </a:xfrm>
          <a:custGeom>
            <a:avLst/>
            <a:gdLst>
              <a:gd name="connsiteX0" fmla="*/ 0 w 846629"/>
              <a:gd name="connsiteY0" fmla="*/ 0 h 765166"/>
              <a:gd name="connsiteX1" fmla="*/ 846629 w 846629"/>
              <a:gd name="connsiteY1" fmla="*/ 16280 h 765166"/>
              <a:gd name="connsiteX2" fmla="*/ 846629 w 846629"/>
              <a:gd name="connsiteY2" fmla="*/ 765166 h 765166"/>
              <a:gd name="connsiteX3" fmla="*/ 48844 w 846629"/>
              <a:gd name="connsiteY3" fmla="*/ 732605 h 765166"/>
              <a:gd name="connsiteX0" fmla="*/ 0 w 846629"/>
              <a:gd name="connsiteY0" fmla="*/ 0 h 797726"/>
              <a:gd name="connsiteX1" fmla="*/ 846629 w 846629"/>
              <a:gd name="connsiteY1" fmla="*/ 16280 h 797726"/>
              <a:gd name="connsiteX2" fmla="*/ 846629 w 846629"/>
              <a:gd name="connsiteY2" fmla="*/ 765166 h 797726"/>
              <a:gd name="connsiteX3" fmla="*/ 32563 w 846629"/>
              <a:gd name="connsiteY3" fmla="*/ 797726 h 797726"/>
              <a:gd name="connsiteX0" fmla="*/ 0 w 846629"/>
              <a:gd name="connsiteY0" fmla="*/ 0 h 781446"/>
              <a:gd name="connsiteX1" fmla="*/ 846629 w 846629"/>
              <a:gd name="connsiteY1" fmla="*/ 16280 h 781446"/>
              <a:gd name="connsiteX2" fmla="*/ 846629 w 846629"/>
              <a:gd name="connsiteY2" fmla="*/ 765166 h 781446"/>
              <a:gd name="connsiteX3" fmla="*/ 32563 w 846629"/>
              <a:gd name="connsiteY3" fmla="*/ 781446 h 781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629" h="781446">
                <a:moveTo>
                  <a:pt x="0" y="0"/>
                </a:moveTo>
                <a:lnTo>
                  <a:pt x="846629" y="16280"/>
                </a:lnTo>
                <a:lnTo>
                  <a:pt x="846629" y="765166"/>
                </a:lnTo>
                <a:lnTo>
                  <a:pt x="32563" y="781446"/>
                </a:lnTo>
              </a:path>
            </a:pathLst>
          </a:custGeom>
          <a:ln>
            <a:solidFill>
              <a:srgbClr val="777777"/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ne Callout 2 (Accent Bar) 17"/>
          <p:cNvSpPr/>
          <p:nvPr/>
        </p:nvSpPr>
        <p:spPr>
          <a:xfrm>
            <a:off x="7381309" y="2014743"/>
            <a:ext cx="1416476" cy="980869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1"/>
              <a:gd name="adj6" fmla="val -377174"/>
            </a:avLst>
          </a:prstGeom>
          <a:ln>
            <a:solidFill>
              <a:srgbClr val="777777"/>
            </a:solidFill>
            <a:headEnd type="none"/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 reconnect delay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745241"/>
            <a:ext cx="8899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– Switching LNet to the different router need </a:t>
            </a:r>
            <a:r>
              <a:rPr lang="en-US" dirty="0" smtClean="0"/>
              <a:t>2</a:t>
            </a:r>
            <a:r>
              <a:rPr lang="en-US" dirty="0"/>
              <a:t>x</a:t>
            </a:r>
            <a:r>
              <a:rPr lang="en-US" dirty="0" smtClean="0"/>
              <a:t> </a:t>
            </a:r>
            <a:r>
              <a:rPr lang="en-US" dirty="0" smtClean="0"/>
              <a:t>TX descriptor timeout, or LNet router check timeout + LNet router check delay</a:t>
            </a:r>
            <a:endParaRPr lang="en-US" dirty="0"/>
          </a:p>
        </p:txBody>
      </p:sp>
      <p:sp>
        <p:nvSpPr>
          <p:cNvPr id="3" name="Multiply 2"/>
          <p:cNvSpPr/>
          <p:nvPr/>
        </p:nvSpPr>
        <p:spPr>
          <a:xfrm>
            <a:off x="599763" y="4426836"/>
            <a:ext cx="914400" cy="9144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ne Callout 2 (Accent Bar) 19"/>
          <p:cNvSpPr/>
          <p:nvPr/>
        </p:nvSpPr>
        <p:spPr>
          <a:xfrm>
            <a:off x="7019286" y="5034912"/>
            <a:ext cx="1416476" cy="6126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738"/>
              <a:gd name="adj6" fmla="val -38751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Router down event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841535" y="178534"/>
            <a:ext cx="3710397" cy="815099"/>
          </a:xfrm>
        </p:spPr>
        <p:txBody>
          <a:bodyPr/>
          <a:lstStyle/>
          <a:p>
            <a:r>
              <a:rPr lang="en-US" dirty="0" smtClean="0"/>
              <a:t>Timeouts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311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546" y="572297"/>
            <a:ext cx="6352517" cy="815099"/>
          </a:xfrm>
        </p:spPr>
        <p:txBody>
          <a:bodyPr/>
          <a:lstStyle/>
          <a:p>
            <a:r>
              <a:rPr lang="en-US" dirty="0" smtClean="0"/>
              <a:t>What we have in conclusion?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3746" y="1709412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3337" y="3312100"/>
            <a:ext cx="105521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PtlRPC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6546" y="5149241"/>
            <a:ext cx="105521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7546" y="4103394"/>
            <a:ext cx="206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if LNet don’t detect a fail?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43965" y="4216199"/>
            <a:ext cx="105521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178333" y="5575237"/>
            <a:ext cx="105521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LNet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6" idx="3"/>
            <a:endCxn id="8" idx="1"/>
          </p:cNvCxnSpPr>
          <p:nvPr/>
        </p:nvCxnSpPr>
        <p:spPr>
          <a:xfrm flipV="1">
            <a:off x="1361763" y="4673399"/>
            <a:ext cx="4682202" cy="9330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  <a:endCxn id="9" idx="1"/>
          </p:cNvCxnSpPr>
          <p:nvPr/>
        </p:nvCxnSpPr>
        <p:spPr>
          <a:xfrm>
            <a:off x="1361763" y="5606441"/>
            <a:ext cx="4816570" cy="4259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Multiply 13"/>
          <p:cNvSpPr/>
          <p:nvPr/>
        </p:nvSpPr>
        <p:spPr>
          <a:xfrm>
            <a:off x="3976236" y="4629282"/>
            <a:ext cx="914400" cy="914400"/>
          </a:xfrm>
          <a:prstGeom prst="mathMultiply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6" idx="0"/>
          </p:cNvCxnSpPr>
          <p:nvPr/>
        </p:nvCxnSpPr>
        <p:spPr>
          <a:xfrm flipH="1" flipV="1">
            <a:off x="763746" y="4226500"/>
            <a:ext cx="70409" cy="9227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0"/>
            <a:endCxn id="4" idx="2"/>
          </p:cNvCxnSpPr>
          <p:nvPr/>
        </p:nvCxnSpPr>
        <p:spPr>
          <a:xfrm flipV="1">
            <a:off x="1220946" y="2623812"/>
            <a:ext cx="0" cy="6882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3"/>
            <a:endCxn id="5" idx="2"/>
          </p:cNvCxnSpPr>
          <p:nvPr/>
        </p:nvCxnSpPr>
        <p:spPr>
          <a:xfrm flipH="1">
            <a:off x="1220946" y="3769300"/>
            <a:ext cx="527608" cy="457200"/>
          </a:xfrm>
          <a:prstGeom prst="bentConnector4">
            <a:avLst>
              <a:gd name="adj1" fmla="val -43328"/>
              <a:gd name="adj2" fmla="val 1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Line Callout 2 (Accent Bar) 39"/>
          <p:cNvSpPr/>
          <p:nvPr/>
        </p:nvSpPr>
        <p:spPr>
          <a:xfrm>
            <a:off x="4656459" y="1656049"/>
            <a:ext cx="1791470" cy="9677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2781"/>
              <a:gd name="adj6" fmla="val -14775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 real timeout is LNet timeout</a:t>
            </a:r>
            <a:endParaRPr lang="en-US" dirty="0"/>
          </a:p>
        </p:txBody>
      </p:sp>
      <p:sp>
        <p:nvSpPr>
          <p:cNvPr id="41" name="Line Callout 2 (Accent Bar) 40"/>
          <p:cNvSpPr/>
          <p:nvPr/>
        </p:nvSpPr>
        <p:spPr>
          <a:xfrm>
            <a:off x="4656458" y="2828218"/>
            <a:ext cx="2979483" cy="967763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7174"/>
              <a:gd name="adj6" fmla="val -871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 will reconnect to failover NID while it don’t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8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203" y="568711"/>
            <a:ext cx="7199146" cy="815099"/>
          </a:xfrm>
        </p:spPr>
        <p:txBody>
          <a:bodyPr/>
          <a:lstStyle/>
          <a:p>
            <a:r>
              <a:rPr lang="en-US" dirty="0" smtClean="0"/>
              <a:t>Adaptive timeouts problem – step in wrong direction 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5222" y="3198139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3790" y="3198139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85601" y="3220298"/>
            <a:ext cx="151777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9" name="Line Callout 1 (Border and Accent Bar) 8"/>
          <p:cNvSpPr/>
          <p:nvPr/>
        </p:nvSpPr>
        <p:spPr>
          <a:xfrm rot="5400000">
            <a:off x="3061651" y="5057981"/>
            <a:ext cx="914400" cy="1436926"/>
          </a:xfrm>
          <a:prstGeom prst="accentBorderCallout1">
            <a:avLst>
              <a:gd name="adj1" fmla="val 18750"/>
              <a:gd name="adj2" fmla="val -8333"/>
              <a:gd name="adj3" fmla="val 24656"/>
              <a:gd name="adj4" fmla="val -1131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Forward</a:t>
            </a:r>
          </a:p>
          <a:p>
            <a:pPr algn="ctr"/>
            <a:r>
              <a:rPr lang="en-US" dirty="0" smtClean="0"/>
              <a:t>Queue</a:t>
            </a:r>
            <a:endParaRPr lang="en-US" dirty="0"/>
          </a:p>
        </p:txBody>
      </p:sp>
      <p:sp>
        <p:nvSpPr>
          <p:cNvPr id="10" name="Line Callout 1 (Border and Accent Bar) 9"/>
          <p:cNvSpPr/>
          <p:nvPr/>
        </p:nvSpPr>
        <p:spPr>
          <a:xfrm rot="5400000">
            <a:off x="5963511" y="5057981"/>
            <a:ext cx="914400" cy="1436926"/>
          </a:xfrm>
          <a:prstGeom prst="accentBorderCallout1">
            <a:avLst>
              <a:gd name="adj1" fmla="val 18750"/>
              <a:gd name="adj2" fmla="val -8333"/>
              <a:gd name="adj3" fmla="val 29188"/>
              <a:gd name="adj4" fmla="val -1131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Incoming Queue</a:t>
            </a:r>
            <a:endParaRPr lang="en-US" dirty="0"/>
          </a:p>
        </p:txBody>
      </p:sp>
      <p:cxnSp>
        <p:nvCxnSpPr>
          <p:cNvPr id="12" name="Straight Connector 11"/>
          <p:cNvCxnSpPr>
            <a:stCxn id="5" idx="3"/>
            <a:endCxn id="6" idx="1"/>
          </p:cNvCxnSpPr>
          <p:nvPr/>
        </p:nvCxnSpPr>
        <p:spPr>
          <a:xfrm>
            <a:off x="1679622" y="3655339"/>
            <a:ext cx="1794168" cy="0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6" idx="3"/>
            <a:endCxn id="7" idx="1"/>
          </p:cNvCxnSpPr>
          <p:nvPr/>
        </p:nvCxnSpPr>
        <p:spPr>
          <a:xfrm>
            <a:off x="4388190" y="3655339"/>
            <a:ext cx="1697411" cy="22159"/>
          </a:xfrm>
          <a:prstGeom prst="line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Line Callout 2 (Accent Bar) 16"/>
          <p:cNvSpPr/>
          <p:nvPr/>
        </p:nvSpPr>
        <p:spPr>
          <a:xfrm rot="16200000">
            <a:off x="2263953" y="234187"/>
            <a:ext cx="914400" cy="3870611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400"/>
              <a:gd name="adj6" fmla="val -555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smtClean="0"/>
              <a:t>Client assume a worst case so it over estimated and don’t provide a fast response for a fail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555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51" y="0"/>
            <a:ext cx="9013749" cy="1283636"/>
          </a:xfrm>
        </p:spPr>
        <p:txBody>
          <a:bodyPr/>
          <a:lstStyle/>
          <a:p>
            <a:r>
              <a:rPr lang="en-US" dirty="0" smtClean="0"/>
              <a:t>So queuing and buffering is problem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09539" y="2475706"/>
            <a:ext cx="5135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Why we have a large queue ??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75804" y="4438888"/>
            <a:ext cx="6646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any client may send a request at arbitrary time and none control exist.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0020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orporate Template 13">
      <a:dk1>
        <a:srgbClr val="000000"/>
      </a:dk1>
      <a:lt1>
        <a:srgbClr val="FFFFFF"/>
      </a:lt1>
      <a:dk2>
        <a:srgbClr val="000000"/>
      </a:dk2>
      <a:lt2>
        <a:srgbClr val="A39994"/>
      </a:lt2>
      <a:accent1>
        <a:srgbClr val="14477D"/>
      </a:accent1>
      <a:accent2>
        <a:srgbClr val="6E993F"/>
      </a:accent2>
      <a:accent3>
        <a:srgbClr val="FFFFFF"/>
      </a:accent3>
      <a:accent4>
        <a:srgbClr val="000000"/>
      </a:accent4>
      <a:accent5>
        <a:srgbClr val="AAB1BF"/>
      </a:accent5>
      <a:accent6>
        <a:srgbClr val="638A38"/>
      </a:accent6>
      <a:hlink>
        <a:srgbClr val="14477D"/>
      </a:hlink>
      <a:folHlink>
        <a:srgbClr val="E37C1D"/>
      </a:folHlink>
    </a:clrScheme>
    <a:fontScheme name="Corporat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Template 13">
        <a:dk1>
          <a:srgbClr val="000000"/>
        </a:dk1>
        <a:lt1>
          <a:srgbClr val="FFFFFF"/>
        </a:lt1>
        <a:dk2>
          <a:srgbClr val="000000"/>
        </a:dk2>
        <a:lt2>
          <a:srgbClr val="A39994"/>
        </a:lt2>
        <a:accent1>
          <a:srgbClr val="14477D"/>
        </a:accent1>
        <a:accent2>
          <a:srgbClr val="6E993F"/>
        </a:accent2>
        <a:accent3>
          <a:srgbClr val="FFFFFF"/>
        </a:accent3>
        <a:accent4>
          <a:srgbClr val="000000"/>
        </a:accent4>
        <a:accent5>
          <a:srgbClr val="AAB1BF"/>
        </a:accent5>
        <a:accent6>
          <a:srgbClr val="638A38"/>
        </a:accent6>
        <a:hlink>
          <a:srgbClr val="14477D"/>
        </a:hlink>
        <a:folHlink>
          <a:srgbClr val="E37C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py of Seagate Presentation Template White">
  <a:themeElements>
    <a:clrScheme name="Seagate Alternate">
      <a:dk1>
        <a:srgbClr val="3E3E3E"/>
      </a:dk1>
      <a:lt1>
        <a:srgbClr val="FFFFFF"/>
      </a:lt1>
      <a:dk2>
        <a:srgbClr val="5F5F5F"/>
      </a:dk2>
      <a:lt2>
        <a:srgbClr val="FFFFFF"/>
      </a:lt2>
      <a:accent1>
        <a:srgbClr val="777777"/>
      </a:accent1>
      <a:accent2>
        <a:srgbClr val="FFC222"/>
      </a:accent2>
      <a:accent3>
        <a:srgbClr val="0095A1"/>
      </a:accent3>
      <a:accent4>
        <a:srgbClr val="EA5329"/>
      </a:accent4>
      <a:accent5>
        <a:srgbClr val="D89C00"/>
      </a:accent5>
      <a:accent6>
        <a:srgbClr val="B82234"/>
      </a:accent6>
      <a:hlink>
        <a:srgbClr val="3E3E3E"/>
      </a:hlink>
      <a:folHlink>
        <a:srgbClr val="5F5F5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headEnd type="none"/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1896</TotalTime>
  <Words>438</Words>
  <Application>Microsoft Macintosh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Theme</vt:lpstr>
      <vt:lpstr>Copy of Seagate Presentation Template White</vt:lpstr>
      <vt:lpstr>Network timeouts and issues</vt:lpstr>
      <vt:lpstr>Detect a fail</vt:lpstr>
      <vt:lpstr>LNet timeouts</vt:lpstr>
      <vt:lpstr>PtlRPC timeouts</vt:lpstr>
      <vt:lpstr>LNet transfer model</vt:lpstr>
      <vt:lpstr>Timeouts model</vt:lpstr>
      <vt:lpstr>What we have in conclusion?</vt:lpstr>
      <vt:lpstr>Adaptive timeouts problem – step in wrong direction ?</vt:lpstr>
      <vt:lpstr>So queuing and buffering is problem</vt:lpstr>
      <vt:lpstr>How we may avoid large buffering</vt:lpstr>
      <vt:lpstr>Control protocol against Message ACK</vt:lpstr>
      <vt:lpstr>Eric ACK scheme</vt:lpstr>
      <vt:lpstr>LNet control protocol</vt:lpstr>
      <vt:lpstr>Response for fail</vt:lpstr>
    </vt:vector>
  </TitlesOfParts>
  <Company>XYRATEX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timeouts and issues</dc:title>
  <dc:creator>ALEX LYASHKOV</dc:creator>
  <cp:lastModifiedBy>ALEX LYASHKOV</cp:lastModifiedBy>
  <cp:revision>37</cp:revision>
  <dcterms:created xsi:type="dcterms:W3CDTF">2014-09-20T12:00:32Z</dcterms:created>
  <dcterms:modified xsi:type="dcterms:W3CDTF">2014-09-24T07:47:22Z</dcterms:modified>
</cp:coreProperties>
</file>