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5977" r:id="rId1"/>
  </p:sldMasterIdLst>
  <p:notesMasterIdLst>
    <p:notesMasterId r:id="rId29"/>
  </p:notesMasterIdLst>
  <p:handoutMasterIdLst>
    <p:handoutMasterId r:id="rId30"/>
  </p:handoutMasterIdLst>
  <p:sldIdLst>
    <p:sldId id="256" r:id="rId2"/>
    <p:sldId id="280" r:id="rId3"/>
    <p:sldId id="257" r:id="rId4"/>
    <p:sldId id="258" r:id="rId5"/>
    <p:sldId id="261" r:id="rId6"/>
    <p:sldId id="264" r:id="rId7"/>
    <p:sldId id="265" r:id="rId8"/>
    <p:sldId id="273" r:id="rId9"/>
    <p:sldId id="274" r:id="rId10"/>
    <p:sldId id="277" r:id="rId11"/>
    <p:sldId id="278" r:id="rId12"/>
    <p:sldId id="270" r:id="rId13"/>
    <p:sldId id="283" r:id="rId14"/>
    <p:sldId id="288" r:id="rId15"/>
    <p:sldId id="286" r:id="rId16"/>
    <p:sldId id="287" r:id="rId17"/>
    <p:sldId id="268" r:id="rId18"/>
    <p:sldId id="284" r:id="rId19"/>
    <p:sldId id="290" r:id="rId20"/>
    <p:sldId id="296" r:id="rId21"/>
    <p:sldId id="291" r:id="rId22"/>
    <p:sldId id="300" r:id="rId23"/>
    <p:sldId id="294" r:id="rId24"/>
    <p:sldId id="298" r:id="rId25"/>
    <p:sldId id="299" r:id="rId26"/>
    <p:sldId id="269" r:id="rId27"/>
    <p:sldId id="260" r:id="rId28"/>
  </p:sldIdLst>
  <p:sldSz cx="12192000" cy="68580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2" userDrawn="1">
          <p15:clr>
            <a:srgbClr val="A4A3A4"/>
          </p15:clr>
        </p15:guide>
        <p15:guide id="2" pos="384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2160" userDrawn="1">
          <p15:clr>
            <a:srgbClr val="A4A3A4"/>
          </p15:clr>
        </p15:guide>
        <p15:guide id="5" orient="horz" pos="22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68" autoAdjust="0"/>
    <p:restoredTop sz="76457" autoAdjust="0"/>
  </p:normalViewPr>
  <p:slideViewPr>
    <p:cSldViewPr snapToGrid="0">
      <p:cViewPr varScale="1">
        <p:scale>
          <a:sx n="116" d="100"/>
          <a:sy n="116" d="100"/>
        </p:scale>
        <p:origin x="261" y="66"/>
      </p:cViewPr>
      <p:guideLst>
        <p:guide orient="horz" pos="192"/>
        <p:guide pos="384"/>
        <p:guide pos="7296"/>
        <p:guide orient="horz" pos="2160"/>
        <p:guide orient="horz" pos="22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EA60CE-FF1D-44AD-997D-AE66ACD6C279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0A66B6-EFE5-443D-9BE5-C1CA2F23A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30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9F86ECF-D3F4-463A-A078-1A2F3B974539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F526650-BE23-4391-91C9-96A53C077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64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26650-BE23-4391-91C9-96A53C0775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172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26650-BE23-4391-91C9-96A53C07753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2351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26650-BE23-4391-91C9-96A53C07753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318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26650-BE23-4391-91C9-96A53C07753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177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26650-BE23-4391-91C9-96A53C07753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868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41653" indent="-241653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26650-BE23-4391-91C9-96A53C07753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7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26650-BE23-4391-91C9-96A53C07753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5371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26650-BE23-4391-91C9-96A53C07753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972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26650-BE23-4391-91C9-96A53C07753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708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26650-BE23-4391-91C9-96A53C07753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2432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26650-BE23-4391-91C9-96A53C07753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49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 with Linear Gradient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92916" y="3211198"/>
            <a:ext cx="10950515" cy="1470025"/>
          </a:xfrm>
        </p:spPr>
        <p:txBody>
          <a:bodyPr lIns="0" rIns="0" anchor="b" anchorCtr="0">
            <a:noAutofit/>
          </a:bodyPr>
          <a:lstStyle>
            <a:lvl1pPr>
              <a:lnSpc>
                <a:spcPct val="100000"/>
              </a:lnSpc>
              <a:defRPr sz="6667" b="0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50pt Arial Title</a:t>
            </a:r>
            <a:br>
              <a:rPr lang="en-US" dirty="0"/>
            </a:br>
            <a:r>
              <a:rPr lang="en-US" dirty="0"/>
              <a:t>with Linear gradient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7484" y="4657344"/>
            <a:ext cx="8440283" cy="1233813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133" b="0" i="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16pt Arial Subhead, Date, Etc.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79366" y="321377"/>
            <a:ext cx="1664065" cy="110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94" y="-31060"/>
            <a:ext cx="1808388" cy="180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7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lue Section Break">
    <p:bg>
      <p:bgPr>
        <a:gradFill flip="none" rotWithShape="1"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7484" y="2810749"/>
            <a:ext cx="10363200" cy="1362075"/>
          </a:xfrm>
        </p:spPr>
        <p:txBody>
          <a:bodyPr anchor="b" anchorCtr="0">
            <a:noAutofit/>
          </a:bodyPr>
          <a:lstStyle>
            <a:lvl1pPr algn="l">
              <a:lnSpc>
                <a:spcPct val="100000"/>
              </a:lnSpc>
              <a:defRPr sz="5333" b="0" cap="none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40pt Arial </a:t>
            </a:r>
            <a:br>
              <a:rPr lang="en-US" dirty="0"/>
            </a:br>
            <a:r>
              <a:rPr lang="en-US" dirty="0"/>
              <a:t>blue section break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7484" y="4321533"/>
            <a:ext cx="10363200" cy="1500187"/>
          </a:xfrm>
        </p:spPr>
        <p:txBody>
          <a:bodyPr anchor="t" anchorCtr="0">
            <a:noAutofit/>
          </a:bodyPr>
          <a:lstStyle>
            <a:lvl1pPr marL="0" indent="0">
              <a:buNone/>
              <a:defRPr sz="2133" b="0" i="0" baseline="0">
                <a:solidFill>
                  <a:srgbClr val="F3D5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16pt Arial Subhead</a:t>
            </a:r>
          </a:p>
        </p:txBody>
      </p:sp>
    </p:spTree>
    <p:extLst>
      <p:ext uri="{BB962C8B-B14F-4D97-AF65-F5344CB8AC3E}">
        <p14:creationId xmlns:p14="http://schemas.microsoft.com/office/powerpoint/2010/main" val="1925392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r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7484" y="2979843"/>
            <a:ext cx="10363200" cy="1500187"/>
          </a:xfrm>
        </p:spPr>
        <p:txBody>
          <a:bodyPr anchor="t" anchorCtr="0">
            <a:noAutofit/>
          </a:bodyPr>
          <a:lstStyle>
            <a:lvl1pPr marL="0" indent="0">
              <a:buNone/>
              <a:defRPr sz="5333" b="0" baseline="0">
                <a:solidFill>
                  <a:schemeClr val="accent2"/>
                </a:solidFill>
                <a:latin typeface="Arial" panose="020B0604020202020204" pitchFamily="34" charset="0"/>
                <a:ea typeface="Intel Clear"/>
                <a:cs typeface="Arial" panose="020B0604020202020204" pitchFamily="34" charset="0"/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40pt Arial Body.</a:t>
            </a:r>
            <a:br>
              <a:rPr lang="en-US" dirty="0"/>
            </a:br>
            <a:r>
              <a:rPr lang="en-US" dirty="0"/>
              <a:t>For content that is not a section, but has a big idea in text only.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7236" y="6415306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07484" y="1469059"/>
            <a:ext cx="10363200" cy="1362075"/>
          </a:xfrm>
        </p:spPr>
        <p:txBody>
          <a:bodyPr anchor="b" anchorCtr="0">
            <a:noAutofit/>
          </a:bodyPr>
          <a:lstStyle>
            <a:lvl1pPr algn="l">
              <a:lnSpc>
                <a:spcPct val="80000"/>
              </a:lnSpc>
              <a:defRPr sz="5333" b="0" cap="none" spc="0" baseline="0">
                <a:solidFill>
                  <a:schemeClr val="tx2"/>
                </a:solidFill>
                <a:latin typeface="Arial" panose="020B0604020202020204" pitchFamily="34" charset="0"/>
                <a:ea typeface="Intel Clear" panose="020B0604020203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40pt Arial Heading</a:t>
            </a:r>
          </a:p>
        </p:txBody>
      </p:sp>
    </p:spTree>
    <p:extLst>
      <p:ext uri="{BB962C8B-B14F-4D97-AF65-F5344CB8AC3E}">
        <p14:creationId xmlns:p14="http://schemas.microsoft.com/office/powerpoint/2010/main" val="781817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ue Section Break Image">
    <p:bg>
      <p:bgPr>
        <a:gradFill>
          <a:gsLst>
            <a:gs pos="32000">
              <a:schemeClr val="tx2"/>
            </a:gs>
            <a:gs pos="95000">
              <a:srgbClr val="009FDF"/>
            </a:gs>
            <a:gs pos="78000">
              <a:srgbClr val="0071C5"/>
            </a:gs>
          </a:gsLst>
          <a:lin ang="1986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7484" y="3013451"/>
            <a:ext cx="10363200" cy="1362075"/>
          </a:xfrm>
        </p:spPr>
        <p:txBody>
          <a:bodyPr anchor="b" anchorCtr="0">
            <a:noAutofit/>
          </a:bodyPr>
          <a:lstStyle>
            <a:lvl1pPr algn="l">
              <a:lnSpc>
                <a:spcPct val="80000"/>
              </a:lnSpc>
              <a:defRPr sz="5333" b="0" cap="none" spc="0" baseline="0">
                <a:solidFill>
                  <a:schemeClr val="bg1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40pt Arial blue section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7484" y="4465049"/>
            <a:ext cx="10363200" cy="1500187"/>
          </a:xfrm>
        </p:spPr>
        <p:txBody>
          <a:bodyPr anchor="t" anchorCtr="0">
            <a:noAutofit/>
          </a:bodyPr>
          <a:lstStyle>
            <a:lvl1pPr marL="0" indent="0">
              <a:buNone/>
              <a:defRPr sz="2133" b="0" baseline="0">
                <a:solidFill>
                  <a:schemeClr val="accent3"/>
                </a:solidFill>
                <a:latin typeface="+mn-lt"/>
                <a:cs typeface="Arial" panose="020B0604020202020204" pitchFamily="34" charset="0"/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16pt Arial Subhead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2"/>
            <a:ext cx="12192000" cy="3432175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baseline="0">
                <a:solidFill>
                  <a:srgbClr val="0071C5"/>
                </a:solidFill>
              </a:defRPr>
            </a:lvl1pPr>
          </a:lstStyle>
          <a:p>
            <a:r>
              <a:rPr lang="en-US" dirty="0"/>
              <a:t>Insert photo here. Drag picture to placeholder or click icon to add.</a:t>
            </a:r>
          </a:p>
        </p:txBody>
      </p:sp>
    </p:spTree>
    <p:extLst>
      <p:ext uri="{BB962C8B-B14F-4D97-AF65-F5344CB8AC3E}">
        <p14:creationId xmlns:p14="http://schemas.microsoft.com/office/powerpoint/2010/main" val="232172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7236" y="6415306"/>
            <a:ext cx="2844800" cy="365125"/>
          </a:xfrm>
          <a:prstGeom prst="rect">
            <a:avLst/>
          </a:prstGeo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615648" y="342900"/>
            <a:ext cx="10972800" cy="616903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36pt Arial Headline</a:t>
            </a:r>
          </a:p>
        </p:txBody>
      </p:sp>
    </p:spTree>
    <p:extLst>
      <p:ext uri="{BB962C8B-B14F-4D97-AF65-F5344CB8AC3E}">
        <p14:creationId xmlns:p14="http://schemas.microsoft.com/office/powerpoint/2010/main" val="393418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7236" y="6415306"/>
            <a:ext cx="2844800" cy="365125"/>
          </a:xfrm>
          <a:prstGeom prst="rect">
            <a:avLst/>
          </a:prstGeo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57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421871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Final Slide with Colored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l_rgb_3000.pn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933" y="2502507"/>
            <a:ext cx="2901283" cy="19111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14" y="1521086"/>
            <a:ext cx="3874016" cy="387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84255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7236" y="6415306"/>
            <a:ext cx="2844800" cy="365125"/>
          </a:xfrm>
          <a:prstGeom prst="rect">
            <a:avLst/>
          </a:prstGeo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7485" y="1028701"/>
            <a:ext cx="5342468" cy="5143500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867" dirty="0" smtClean="0">
                <a:solidFill>
                  <a:schemeClr val="tx2"/>
                </a:solidFill>
              </a:defRPr>
            </a:lvl3pPr>
            <a:lvl4pPr>
              <a:defRPr lang="en-US" sz="1600" dirty="0" smtClean="0">
                <a:solidFill>
                  <a:schemeClr val="tx2"/>
                </a:solidFill>
              </a:defRPr>
            </a:lvl4pPr>
            <a:lvl5pPr>
              <a:defRPr lang="en-US" sz="16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/>
              <a:t>16pt Arial bullet one</a:t>
            </a:r>
          </a:p>
          <a:p>
            <a:pPr lvl="2"/>
            <a:r>
              <a:rPr lang="en-US" dirty="0"/>
              <a:t>14pt Arial third level</a:t>
            </a:r>
          </a:p>
          <a:p>
            <a:pPr lvl="3"/>
            <a:r>
              <a:rPr lang="en-US" dirty="0"/>
              <a:t>12pt Arial fourth level</a:t>
            </a:r>
          </a:p>
          <a:p>
            <a:pPr lvl="4"/>
            <a:r>
              <a:rPr lang="en-US" dirty="0"/>
              <a:t>12pt Arial fifth level</a:t>
            </a:r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607485" y="342900"/>
            <a:ext cx="10972800" cy="616903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28pt Arial Headline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441018" y="1257907"/>
            <a:ext cx="4241497" cy="2227933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sz="2400">
                <a:latin typeface="Intel Clear"/>
              </a:defRPr>
            </a:lvl1pPr>
          </a:lstStyle>
          <a:p>
            <a:r>
              <a:rPr lang="en-US" sz="1467">
                <a:latin typeface="Arial"/>
              </a:rPr>
              <a:t>Click icon to add picture</a:t>
            </a:r>
            <a:endParaRPr lang="en-US" sz="1467" dirty="0">
              <a:latin typeface="Arial"/>
            </a:endParaRP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6441018" y="3791863"/>
            <a:ext cx="4241497" cy="2227933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sz="2400">
                <a:latin typeface="Intel Clear"/>
              </a:defRPr>
            </a:lvl1pPr>
          </a:lstStyle>
          <a:p>
            <a:r>
              <a:rPr lang="en-US" sz="1467">
                <a:latin typeface="Arial"/>
              </a:rPr>
              <a:t>Click icon to add picture</a:t>
            </a:r>
            <a:endParaRPr lang="en-US" sz="1467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245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7236" y="6415306"/>
            <a:ext cx="2844800" cy="365125"/>
          </a:xfrm>
          <a:prstGeom prst="rect">
            <a:avLst/>
          </a:prstGeo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7485" y="1028701"/>
            <a:ext cx="5342468" cy="5143500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867" dirty="0" smtClean="0">
                <a:solidFill>
                  <a:schemeClr val="tx2"/>
                </a:solidFill>
              </a:defRPr>
            </a:lvl3pPr>
            <a:lvl4pPr>
              <a:defRPr lang="en-US" sz="1600" dirty="0" smtClean="0">
                <a:solidFill>
                  <a:schemeClr val="tx2"/>
                </a:solidFill>
              </a:defRPr>
            </a:lvl4pPr>
            <a:lvl5pPr>
              <a:defRPr lang="en-US" sz="16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/>
              <a:t>16pt Arial bullet one</a:t>
            </a:r>
          </a:p>
          <a:p>
            <a:pPr lvl="2"/>
            <a:r>
              <a:rPr lang="en-US" dirty="0"/>
              <a:t>14pt Arial third level</a:t>
            </a:r>
          </a:p>
          <a:p>
            <a:pPr lvl="3"/>
            <a:r>
              <a:rPr lang="en-US" dirty="0"/>
              <a:t>12pt Arial fourth level</a:t>
            </a:r>
          </a:p>
          <a:p>
            <a:pPr lvl="4"/>
            <a:r>
              <a:rPr lang="en-US" dirty="0"/>
              <a:t>12pt Arial fifth level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6237817" y="1028701"/>
            <a:ext cx="5340352" cy="5143500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867" dirty="0" smtClean="0">
                <a:solidFill>
                  <a:schemeClr val="tx2"/>
                </a:solidFill>
              </a:defRPr>
            </a:lvl3pPr>
            <a:lvl4pPr>
              <a:defRPr lang="en-US" sz="1600" dirty="0" smtClean="0">
                <a:solidFill>
                  <a:schemeClr val="tx2"/>
                </a:solidFill>
              </a:defRPr>
            </a:lvl4pPr>
            <a:lvl5pPr>
              <a:defRPr lang="en-US" sz="16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/>
              <a:t>16pt Arial bullet one</a:t>
            </a:r>
          </a:p>
          <a:p>
            <a:pPr lvl="2"/>
            <a:r>
              <a:rPr lang="en-US" dirty="0"/>
              <a:t>14pt Arial third level</a:t>
            </a:r>
          </a:p>
          <a:p>
            <a:pPr lvl="3"/>
            <a:r>
              <a:rPr lang="en-US" dirty="0"/>
              <a:t>12pt Arial fourth level</a:t>
            </a:r>
          </a:p>
          <a:p>
            <a:pPr lvl="4"/>
            <a:r>
              <a:rPr lang="en-US" dirty="0"/>
              <a:t>12pt Arial fifth level</a:t>
            </a:r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607485" y="342900"/>
            <a:ext cx="10972800" cy="616903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28pt Arial Headline</a:t>
            </a:r>
          </a:p>
        </p:txBody>
      </p:sp>
    </p:spTree>
    <p:extLst>
      <p:ext uri="{BB962C8B-B14F-4D97-AF65-F5344CB8AC3E}">
        <p14:creationId xmlns:p14="http://schemas.microsoft.com/office/powerpoint/2010/main" val="3943762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-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7236" y="6415306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B3259F83-1B69-40A4-9AA5-8C97BCFD2F72}" type="slidenum">
              <a:rPr lang="en-US" dirty="0" smtClean="0"/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6237817" y="1028701"/>
            <a:ext cx="5340352" cy="5143500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867" dirty="0" smtClean="0">
                <a:solidFill>
                  <a:schemeClr val="tx2"/>
                </a:solidFill>
              </a:defRPr>
            </a:lvl3pPr>
            <a:lvl4pPr>
              <a:defRPr lang="en-US" sz="1600" dirty="0" smtClean="0">
                <a:solidFill>
                  <a:schemeClr val="tx2"/>
                </a:solidFill>
              </a:defRPr>
            </a:lvl4pPr>
            <a:lvl5pPr>
              <a:defRPr lang="en-US" sz="16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/>
              <a:t>24pt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/>
              <a:t>22pt Arial bullet one</a:t>
            </a:r>
          </a:p>
          <a:p>
            <a:pPr lvl="2"/>
            <a:r>
              <a:rPr lang="en-US" dirty="0"/>
              <a:t>20pt Arial third level</a:t>
            </a:r>
          </a:p>
          <a:p>
            <a:pPr lvl="3"/>
            <a:r>
              <a:rPr lang="en-US" dirty="0"/>
              <a:t>18pt Arial fourth level</a:t>
            </a:r>
          </a:p>
          <a:p>
            <a:pPr lvl="4"/>
            <a:r>
              <a:rPr lang="en-US" dirty="0"/>
              <a:t>18pt Arial fifth level</a:t>
            </a:r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605369" y="342900"/>
            <a:ext cx="10972800" cy="582507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36pt Arial Headline</a:t>
            </a:r>
          </a:p>
        </p:txBody>
      </p:sp>
    </p:spTree>
    <p:extLst>
      <p:ext uri="{BB962C8B-B14F-4D97-AF65-F5344CB8AC3E}">
        <p14:creationId xmlns:p14="http://schemas.microsoft.com/office/powerpoint/2010/main" val="402818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Attribu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7485" y="1028700"/>
            <a:ext cx="10970684" cy="5143501"/>
          </a:xfrm>
        </p:spPr>
        <p:txBody>
          <a:bodyPr anchor="ctr" anchorCtr="0"/>
          <a:lstStyle>
            <a:lvl1pPr marL="253994" indent="-253994">
              <a:defRPr sz="4800" b="1" baseline="0">
                <a:solidFill>
                  <a:schemeClr val="accent1"/>
                </a:solidFill>
                <a:latin typeface="+mn-lt"/>
                <a:cs typeface="Arial" panose="020B0604020202020204" pitchFamily="34" charset="0"/>
              </a:defRPr>
            </a:lvl1pPr>
            <a:lvl2pPr marL="556670" indent="-300559">
              <a:buFont typeface="Intel Clear" pitchFamily="34" charset="0"/>
              <a:buChar char="–"/>
              <a:defRPr sz="1600" baseline="0">
                <a:latin typeface="+mn-lt"/>
                <a:cs typeface="Arial" panose="020B0604020202020204" pitchFamily="34" charset="0"/>
              </a:defRPr>
            </a:lvl2pPr>
            <a:lvl3pPr marL="914377" indent="-304792">
              <a:buFont typeface="Intel Clear" pitchFamily="34" charset="0"/>
              <a:buChar char="–"/>
              <a:defRPr sz="1600">
                <a:latin typeface="+mn-lt"/>
              </a:defRPr>
            </a:lvl3pPr>
            <a:lvl4pPr>
              <a:buFont typeface="Intel Clear" pitchFamily="34" charset="0"/>
              <a:buChar char="–"/>
              <a:defRPr sz="1467">
                <a:latin typeface="+mn-lt"/>
              </a:defRPr>
            </a:lvl4pPr>
            <a:lvl5pPr>
              <a:buFont typeface="Intel Clear" pitchFamily="34" charset="0"/>
              <a:buChar char="–"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“48pt Arial Bold Text”</a:t>
            </a:r>
          </a:p>
          <a:p>
            <a:pPr lvl="1"/>
            <a:r>
              <a:rPr lang="en-US" dirty="0" err="1"/>
              <a:t>12pt</a:t>
            </a:r>
            <a:r>
              <a:rPr lang="en-US" dirty="0"/>
              <a:t> Attribution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7236" y="6415306"/>
            <a:ext cx="2844800" cy="365125"/>
          </a:xfrm>
          <a:prstGeom prst="rect">
            <a:avLst/>
          </a:prstGeo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07485" y="342900"/>
            <a:ext cx="10972800" cy="616903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28pt Arial Headline</a:t>
            </a:r>
          </a:p>
        </p:txBody>
      </p:sp>
    </p:spTree>
    <p:extLst>
      <p:ext uri="{BB962C8B-B14F-4D97-AF65-F5344CB8AC3E}">
        <p14:creationId xmlns:p14="http://schemas.microsoft.com/office/powerpoint/2010/main" val="173941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358467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>
                <a:latin typeface="+mj-lt"/>
              </a:defRPr>
            </a:lvl1pPr>
          </a:lstStyle>
          <a:p>
            <a:r>
              <a:rPr lang="en-US" dirty="0"/>
              <a:t>Insert photo here. Drag picture to placeholder or click icon to add.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63136" y="6432516"/>
            <a:ext cx="2844800" cy="365125"/>
          </a:xfrm>
          <a:prstGeom prst="rect">
            <a:avLst/>
          </a:prstGeo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07484" y="411797"/>
            <a:ext cx="109728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28pt Arial Headline</a:t>
            </a:r>
          </a:p>
        </p:txBody>
      </p:sp>
    </p:spTree>
    <p:extLst>
      <p:ext uri="{BB962C8B-B14F-4D97-AF65-F5344CB8AC3E}">
        <p14:creationId xmlns:p14="http://schemas.microsoft.com/office/powerpoint/2010/main" val="338522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Bottom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3432175"/>
            <a:ext cx="12192000" cy="2926292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r>
              <a:rPr lang="en-US" dirty="0"/>
              <a:t>Insert photo here. Drag picture to placeholder or click icon to add.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63136" y="6432516"/>
            <a:ext cx="2844800" cy="365125"/>
          </a:xfrm>
          <a:prstGeom prst="rect">
            <a:avLst/>
          </a:prstGeo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7485" y="1604433"/>
            <a:ext cx="5342468" cy="1745720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867" dirty="0" smtClean="0">
                <a:solidFill>
                  <a:schemeClr val="tx2"/>
                </a:solidFill>
              </a:defRPr>
            </a:lvl3pPr>
            <a:lvl4pPr>
              <a:defRPr lang="en-US" sz="1600" dirty="0" smtClean="0">
                <a:solidFill>
                  <a:schemeClr val="tx2"/>
                </a:solidFill>
              </a:defRPr>
            </a:lvl4pPr>
            <a:lvl5pPr>
              <a:defRPr lang="en-US" sz="16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/>
              <a:t>16pt Arial bullet one</a:t>
            </a:r>
          </a:p>
          <a:p>
            <a:pPr lvl="2"/>
            <a:r>
              <a:rPr lang="en-US" dirty="0"/>
              <a:t>14pt Arial third level</a:t>
            </a:r>
          </a:p>
          <a:p>
            <a:pPr lvl="3"/>
            <a:r>
              <a:rPr lang="en-US" dirty="0"/>
              <a:t>12pt Arial fourth level</a:t>
            </a:r>
          </a:p>
          <a:p>
            <a:pPr lvl="4"/>
            <a:r>
              <a:rPr lang="en-US" dirty="0"/>
              <a:t>12pt Arial fifth level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6237817" y="1604433"/>
            <a:ext cx="5340352" cy="1745720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867" dirty="0" smtClean="0">
                <a:solidFill>
                  <a:schemeClr val="tx2"/>
                </a:solidFill>
              </a:defRPr>
            </a:lvl3pPr>
            <a:lvl4pPr>
              <a:defRPr lang="en-US" sz="1600" dirty="0" smtClean="0">
                <a:solidFill>
                  <a:schemeClr val="tx2"/>
                </a:solidFill>
              </a:defRPr>
            </a:lvl4pPr>
            <a:lvl5pPr>
              <a:defRPr lang="en-US" sz="16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/>
              <a:t>16pt Arial bullet one</a:t>
            </a:r>
          </a:p>
          <a:p>
            <a:pPr lvl="2"/>
            <a:r>
              <a:rPr lang="en-US" dirty="0"/>
              <a:t>14pt Arial third level</a:t>
            </a:r>
          </a:p>
          <a:p>
            <a:pPr lvl="3"/>
            <a:r>
              <a:rPr lang="en-US" dirty="0"/>
              <a:t>12pt Arial fourth level</a:t>
            </a:r>
          </a:p>
          <a:p>
            <a:pPr lvl="4"/>
            <a:r>
              <a:rPr lang="en-US" dirty="0"/>
              <a:t>12pt Arial fifth level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45983" y="6634394"/>
            <a:ext cx="184731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33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0" name="Title 6"/>
          <p:cNvSpPr>
            <a:spLocks noGrp="1"/>
          </p:cNvSpPr>
          <p:nvPr>
            <p:ph type="title" hasCustomPrompt="1"/>
          </p:nvPr>
        </p:nvSpPr>
        <p:spPr>
          <a:xfrm>
            <a:off x="607484" y="411797"/>
            <a:ext cx="109728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28pt Arial Headline</a:t>
            </a:r>
          </a:p>
        </p:txBody>
      </p:sp>
    </p:spTree>
    <p:extLst>
      <p:ext uri="{BB962C8B-B14F-4D97-AF65-F5344CB8AC3E}">
        <p14:creationId xmlns:p14="http://schemas.microsoft.com/office/powerpoint/2010/main" val="27383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6237818" y="2"/>
            <a:ext cx="5954183" cy="6358465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Insert photo here. Drag picture to placeholder or click icon to add.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7484" y="411797"/>
            <a:ext cx="5342467" cy="1158240"/>
          </a:xfrm>
        </p:spPr>
        <p:txBody>
          <a:bodyPr>
            <a:noAutofit/>
          </a:bodyPr>
          <a:lstStyle>
            <a:lvl1pPr>
              <a:defRPr sz="3733"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28pt Arial Headline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63136" y="6432516"/>
            <a:ext cx="2844800" cy="365125"/>
          </a:xfrm>
          <a:prstGeom prst="rect">
            <a:avLst/>
          </a:prstGeo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7485" y="1766992"/>
            <a:ext cx="5342467" cy="4567767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867" dirty="0" smtClean="0">
                <a:solidFill>
                  <a:schemeClr val="tx2"/>
                </a:solidFill>
              </a:defRPr>
            </a:lvl3pPr>
            <a:lvl4pPr>
              <a:defRPr lang="en-US" sz="1600" dirty="0" smtClean="0">
                <a:solidFill>
                  <a:schemeClr val="tx2"/>
                </a:solidFill>
              </a:defRPr>
            </a:lvl4pPr>
            <a:lvl5pPr>
              <a:defRPr lang="en-US" sz="16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/>
              <a:t>18pt Arial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/>
              <a:t>16pt Arial bullet one</a:t>
            </a:r>
          </a:p>
          <a:p>
            <a:pPr lvl="2"/>
            <a:r>
              <a:rPr lang="en-US" dirty="0"/>
              <a:t>14pt Arial third level</a:t>
            </a:r>
          </a:p>
          <a:p>
            <a:pPr lvl="3"/>
            <a:r>
              <a:rPr lang="en-US" dirty="0"/>
              <a:t>12pt Arial fourth level</a:t>
            </a:r>
          </a:p>
          <a:p>
            <a:pPr lvl="4"/>
            <a:r>
              <a:rPr lang="en-US" dirty="0"/>
              <a:t>12pt Arial fifth level</a:t>
            </a:r>
          </a:p>
        </p:txBody>
      </p:sp>
    </p:spTree>
    <p:extLst>
      <p:ext uri="{BB962C8B-B14F-4D97-AF65-F5344CB8AC3E}">
        <p14:creationId xmlns:p14="http://schemas.microsoft.com/office/powerpoint/2010/main" val="254376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7484" y="2810749"/>
            <a:ext cx="10363200" cy="1362075"/>
          </a:xfrm>
        </p:spPr>
        <p:txBody>
          <a:bodyPr anchor="b" anchorCtr="0">
            <a:noAutofit/>
          </a:bodyPr>
          <a:lstStyle>
            <a:lvl1pPr algn="l">
              <a:lnSpc>
                <a:spcPct val="100000"/>
              </a:lnSpc>
              <a:defRPr sz="5333" b="0" cap="none" spc="0" baseline="0">
                <a:solidFill>
                  <a:schemeClr val="tx2">
                    <a:alpha val="9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40pt Arial </a:t>
            </a:r>
            <a:br>
              <a:rPr lang="en-US" dirty="0"/>
            </a:br>
            <a:r>
              <a:rPr lang="en-US" dirty="0"/>
              <a:t>white section break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7484" y="4321533"/>
            <a:ext cx="10363200" cy="1500187"/>
          </a:xfrm>
        </p:spPr>
        <p:txBody>
          <a:bodyPr anchor="t" anchorCtr="0">
            <a:noAutofit/>
          </a:bodyPr>
          <a:lstStyle>
            <a:lvl1pPr marL="0" indent="0">
              <a:buNone/>
              <a:defRPr sz="2133" b="0" baseline="0">
                <a:solidFill>
                  <a:schemeClr val="accent2"/>
                </a:solidFill>
                <a:latin typeface="+mn-lt"/>
                <a:cs typeface="Arial" panose="020B0604020202020204" pitchFamily="34" charset="0"/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16pt Arial Subhead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7236" y="6415306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30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2116" y="6345936"/>
            <a:ext cx="12192000" cy="512064"/>
          </a:xfrm>
          <a:prstGeom prst="rect">
            <a:avLst/>
          </a:prstGeom>
          <a:gradFill flip="none" rotWithShape="1">
            <a:gsLst>
              <a:gs pos="32000">
                <a:schemeClr val="tx2"/>
              </a:gs>
              <a:gs pos="95000">
                <a:srgbClr val="009FDF"/>
              </a:gs>
              <a:gs pos="78000">
                <a:srgbClr val="0071C5"/>
              </a:gs>
            </a:gsLst>
            <a:lin ang="1986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2" descr="\\.psf\Home\Desktop\Intel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6554" y="6440786"/>
            <a:ext cx="485781" cy="32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11624735" y="6432680"/>
            <a:ext cx="3175" cy="316992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7484" y="357172"/>
            <a:ext cx="10972800" cy="61116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36pt Arial 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484" y="1028700"/>
            <a:ext cx="10970683" cy="51435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24pt Arial body text</a:t>
            </a:r>
          </a:p>
          <a:p>
            <a:pPr lvl="1"/>
            <a:r>
              <a:rPr lang="en-US" dirty="0"/>
              <a:t>22pt Arial bullet one</a:t>
            </a:r>
          </a:p>
          <a:p>
            <a:pPr lvl="2"/>
            <a:r>
              <a:rPr lang="en-US" dirty="0"/>
              <a:t>20pt Arial sub-bullet</a:t>
            </a:r>
          </a:p>
          <a:p>
            <a:pPr lvl="3"/>
            <a:r>
              <a:rPr lang="en-US" dirty="0"/>
              <a:t>18pt Arial fourth level</a:t>
            </a:r>
          </a:p>
          <a:p>
            <a:pPr lvl="4"/>
            <a:r>
              <a:rPr lang="en-US" dirty="0"/>
              <a:t>18pt Arial 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1544302" y="6508540"/>
            <a:ext cx="461283" cy="18466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/>
            <a:fld id="{D1684F87-5BEE-4256-801A-98297789978B}" type="slidenum">
              <a:rPr lang="en-US" sz="1200" smtClean="0">
                <a:solidFill>
                  <a:schemeClr val="bg1"/>
                </a:solidFill>
              </a:rPr>
              <a:pPr algn="r"/>
              <a:t>‹#›</a:t>
            </a:fld>
            <a:endParaRPr lang="en-US" sz="1200" dirty="0" err="1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26" y="6292910"/>
            <a:ext cx="615926" cy="61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639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978" r:id="rId1"/>
    <p:sldLayoutId id="2147485982" r:id="rId2"/>
    <p:sldLayoutId id="2147485983" r:id="rId3"/>
    <p:sldLayoutId id="2147486001" r:id="rId4"/>
    <p:sldLayoutId id="2147485984" r:id="rId5"/>
    <p:sldLayoutId id="2147485985" r:id="rId6"/>
    <p:sldLayoutId id="2147485986" r:id="rId7"/>
    <p:sldLayoutId id="2147485987" r:id="rId8"/>
    <p:sldLayoutId id="2147485988" r:id="rId9"/>
    <p:sldLayoutId id="2147485989" r:id="rId10"/>
    <p:sldLayoutId id="2147485990" r:id="rId11"/>
    <p:sldLayoutId id="2147485991" r:id="rId12"/>
    <p:sldLayoutId id="2147485992" r:id="rId13"/>
    <p:sldLayoutId id="2147485993" r:id="rId14"/>
    <p:sldLayoutId id="2147485996" r:id="rId15"/>
    <p:sldLayoutId id="2147485997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609585" rtl="0" eaLnBrk="1" latinLnBrk="0" hangingPunct="1">
        <a:lnSpc>
          <a:spcPct val="100000"/>
        </a:lnSpc>
        <a:spcBef>
          <a:spcPct val="0"/>
        </a:spcBef>
        <a:buNone/>
        <a:defRPr sz="3600" b="0" i="0" kern="1200" spc="0" baseline="0">
          <a:solidFill>
            <a:schemeClr val="tx2"/>
          </a:solidFill>
          <a:latin typeface="+mj-lt"/>
          <a:ea typeface="Intel Clear"/>
          <a:cs typeface="Arial" panose="020B0604020202020204" pitchFamily="34" charset="0"/>
        </a:defRPr>
      </a:lvl1pPr>
    </p:titleStyle>
    <p:bodyStyle>
      <a:lvl1pPr marL="0" indent="0" algn="l" defTabSz="609585" rtl="0" eaLnBrk="1" latinLnBrk="0" hangingPunct="1">
        <a:spcBef>
          <a:spcPts val="1600"/>
        </a:spcBef>
        <a:spcAft>
          <a:spcPts val="0"/>
        </a:spcAft>
        <a:buFont typeface="Wingdings" panose="05000000000000000000" pitchFamily="2" charset="2"/>
        <a:buNone/>
        <a:defRPr sz="2400" b="0" kern="1200">
          <a:solidFill>
            <a:srgbClr val="0071C5"/>
          </a:solidFill>
          <a:latin typeface="+mn-lt"/>
          <a:ea typeface="+mn-ea"/>
          <a:cs typeface="Arial" panose="020B0604020202020204" pitchFamily="34" charset="0"/>
        </a:defRPr>
      </a:lvl1pPr>
      <a:lvl2pPr marL="300559" indent="-300559" algn="l" defTabSz="609585" rtl="0" eaLnBrk="1" latinLnBrk="0" hangingPunct="1">
        <a:spcBef>
          <a:spcPts val="1600"/>
        </a:spcBef>
        <a:buFont typeface="Wingdings" charset="2"/>
        <a:buChar char="§"/>
        <a:defRPr sz="2200" kern="1200" baseline="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2pPr>
      <a:lvl3pPr marL="761981" indent="-304792" algn="l" defTabSz="609585" rtl="0" eaLnBrk="1" latinLnBrk="0" hangingPunct="1">
        <a:spcBef>
          <a:spcPts val="1067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3pPr>
      <a:lvl4pPr marL="1293252" indent="-304792" algn="l" defTabSz="609585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4pPr>
      <a:lvl5pPr marL="1758907" indent="-304792" algn="l" defTabSz="609585" rtl="0" eaLnBrk="1" latinLnBrk="0" hangingPunct="1">
        <a:spcBef>
          <a:spcPct val="20000"/>
        </a:spcBef>
        <a:buFont typeface="Intel Clear" panose="020B0604020203020204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958975"/>
            <a:ext cx="10950515" cy="1470025"/>
          </a:xfrm>
        </p:spPr>
        <p:txBody>
          <a:bodyPr/>
          <a:lstStyle/>
          <a:p>
            <a:r>
              <a:rPr lang="en-US" dirty="0"/>
              <a:t>Multi-Rail LNet for Lustre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09600" y="4061278"/>
            <a:ext cx="8440283" cy="2192565"/>
          </a:xfrm>
        </p:spPr>
        <p:txBody>
          <a:bodyPr/>
          <a:lstStyle/>
          <a:p>
            <a:r>
              <a:rPr lang="en-US" dirty="0"/>
              <a:t>Olaf Weber</a:t>
            </a:r>
            <a:br>
              <a:rPr lang="en-US" dirty="0"/>
            </a:br>
            <a:r>
              <a:rPr lang="en-US" dirty="0"/>
              <a:t>Senior Software Engineer</a:t>
            </a:r>
            <a:br>
              <a:rPr lang="en-US" dirty="0"/>
            </a:br>
            <a:r>
              <a:rPr lang="en-US" dirty="0"/>
              <a:t>SGI Storage Software</a:t>
            </a:r>
          </a:p>
          <a:p>
            <a:r>
              <a:rPr lang="en-US" dirty="0"/>
              <a:t>Amir Shehata</a:t>
            </a:r>
            <a:br>
              <a:rPr lang="en-US" dirty="0"/>
            </a:br>
            <a:r>
              <a:rPr lang="en-US" dirty="0"/>
              <a:t>Lustre Network Engineer</a:t>
            </a:r>
            <a:br>
              <a:rPr lang="en-US" dirty="0"/>
            </a:br>
            <a:r>
              <a:rPr lang="en-US" dirty="0"/>
              <a:t>Intel High Performance Data Division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609600" y="6398123"/>
            <a:ext cx="805893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900"/>
              </a:lnSpc>
              <a:spcBef>
                <a:spcPct val="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SimSun" pitchFamily="2" charset="-122"/>
                <a:cs typeface="Arial" pitchFamily="34" charset="0"/>
              </a:rPr>
              <a:t>Intel and the Intel logo are trademarks or registered trademarks of Intel Corporation or its subsidiaries in the United States and other countries. *Other names and brands</a:t>
            </a:r>
            <a:b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SimSun" pitchFamily="2" charset="-122"/>
                <a:cs typeface="Arial" pitchFamily="34" charset="0"/>
              </a:rPr>
            </a:b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SimSun" pitchFamily="2" charset="-122"/>
                <a:cs typeface="Arial" pitchFamily="34" charset="0"/>
              </a:rPr>
              <a:t>may be claimed as the property of others.  All products, dates, and figures are preliminary and are subject to change without any notice.  Copyright © 2016, Intel Corporation.</a:t>
            </a:r>
          </a:p>
        </p:txBody>
      </p:sp>
    </p:spTree>
    <p:extLst>
      <p:ext uri="{BB962C8B-B14F-4D97-AF65-F5344CB8AC3E}">
        <p14:creationId xmlns:p14="http://schemas.microsoft.com/office/powerpoint/2010/main" val="348599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/>
          <p:cNvSpPr/>
          <p:nvPr/>
        </p:nvSpPr>
        <p:spPr bwMode="auto">
          <a:xfrm>
            <a:off x="1977937" y="1127674"/>
            <a:ext cx="1471395" cy="1253239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cxnSp>
        <p:nvCxnSpPr>
          <p:cNvPr id="49" name="Straight Connector 48"/>
          <p:cNvCxnSpPr>
            <a:stCxn id="34" idx="1"/>
          </p:cNvCxnSpPr>
          <p:nvPr/>
        </p:nvCxnSpPr>
        <p:spPr bwMode="auto">
          <a:xfrm flipH="1" flipV="1">
            <a:off x="3166912" y="1919637"/>
            <a:ext cx="589860" cy="3595338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31" idx="3"/>
          </p:cNvCxnSpPr>
          <p:nvPr/>
        </p:nvCxnSpPr>
        <p:spPr bwMode="auto">
          <a:xfrm flipV="1">
            <a:off x="1533525" y="1579593"/>
            <a:ext cx="717871" cy="16639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35" idx="3"/>
          </p:cNvCxnSpPr>
          <p:nvPr/>
        </p:nvCxnSpPr>
        <p:spPr bwMode="auto">
          <a:xfrm flipV="1">
            <a:off x="1543050" y="1833617"/>
            <a:ext cx="747925" cy="452385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1533525" y="1975099"/>
            <a:ext cx="683754" cy="1199772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7" idx="1"/>
          </p:cNvCxnSpPr>
          <p:nvPr/>
        </p:nvCxnSpPr>
        <p:spPr bwMode="auto">
          <a:xfrm flipH="1" flipV="1">
            <a:off x="3230216" y="1937026"/>
            <a:ext cx="526556" cy="2387324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3" idx="1"/>
            <a:endCxn id="50" idx="3"/>
          </p:cNvCxnSpPr>
          <p:nvPr/>
        </p:nvCxnSpPr>
        <p:spPr bwMode="auto">
          <a:xfrm flipH="1" flipV="1">
            <a:off x="3272327" y="1754294"/>
            <a:ext cx="484445" cy="1360381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32" idx="1"/>
          </p:cNvCxnSpPr>
          <p:nvPr/>
        </p:nvCxnSpPr>
        <p:spPr bwMode="auto">
          <a:xfrm flipH="1" flipV="1">
            <a:off x="3183685" y="1492492"/>
            <a:ext cx="573087" cy="639141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30" idx="1"/>
          </p:cNvCxnSpPr>
          <p:nvPr/>
        </p:nvCxnSpPr>
        <p:spPr bwMode="auto">
          <a:xfrm flipH="1" flipV="1">
            <a:off x="3166912" y="1429595"/>
            <a:ext cx="589860" cy="81813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/>
              <a:t>Multi-Rail LNet allows for the LNet network configuration to match the fabric.</a:t>
            </a:r>
          </a:p>
          <a:p>
            <a:r>
              <a:rPr lang="en-US" dirty="0"/>
              <a:t>The fabric is the same as in the previous slide.</a:t>
            </a:r>
          </a:p>
          <a:p>
            <a:r>
              <a:rPr lang="en-US" dirty="0"/>
              <a:t>The configuration is much simpler.</a:t>
            </a:r>
          </a:p>
          <a:p>
            <a:r>
              <a:rPr lang="en-US" dirty="0"/>
              <a:t>The network bandwidth to the UV node is increased to match its size.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Fabric With One Multi-Rail LNet Network</a:t>
            </a:r>
          </a:p>
        </p:txBody>
      </p:sp>
      <p:sp>
        <p:nvSpPr>
          <p:cNvPr id="26" name="Flowchart: Magnetic Disk 25"/>
          <p:cNvSpPr/>
          <p:nvPr/>
        </p:nvSpPr>
        <p:spPr>
          <a:xfrm>
            <a:off x="5124449" y="1297094"/>
            <a:ext cx="800101" cy="428625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MGT</a:t>
            </a:r>
          </a:p>
        </p:txBody>
      </p:sp>
      <p:sp>
        <p:nvSpPr>
          <p:cNvPr id="27" name="Flowchart: Magnetic Disk 26"/>
          <p:cNvSpPr/>
          <p:nvPr/>
        </p:nvSpPr>
        <p:spPr>
          <a:xfrm>
            <a:off x="5124448" y="1893888"/>
            <a:ext cx="800101" cy="475488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MDT</a:t>
            </a:r>
          </a:p>
        </p:txBody>
      </p:sp>
      <p:sp>
        <p:nvSpPr>
          <p:cNvPr id="28" name="Flowchart: Magnetic Disk 27"/>
          <p:cNvSpPr/>
          <p:nvPr/>
        </p:nvSpPr>
        <p:spPr>
          <a:xfrm>
            <a:off x="5124448" y="5095875"/>
            <a:ext cx="800101" cy="838200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sp>
        <p:nvSpPr>
          <p:cNvPr id="29" name="Flowchart: Magnetic Disk 28"/>
          <p:cNvSpPr/>
          <p:nvPr/>
        </p:nvSpPr>
        <p:spPr>
          <a:xfrm>
            <a:off x="5124448" y="2695575"/>
            <a:ext cx="800102" cy="838200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756772" y="1297095"/>
            <a:ext cx="914400" cy="428625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MGS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19125" y="1298575"/>
            <a:ext cx="914400" cy="595313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756772" y="1893888"/>
            <a:ext cx="914400" cy="475489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MDS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756772" y="2695575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756772" y="5095875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09600" y="1984345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756772" y="3905250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</a:t>
            </a:r>
          </a:p>
        </p:txBody>
      </p:sp>
      <p:sp>
        <p:nvSpPr>
          <p:cNvPr id="38" name="Flowchart: Magnetic Disk 37"/>
          <p:cNvSpPr/>
          <p:nvPr/>
        </p:nvSpPr>
        <p:spPr>
          <a:xfrm>
            <a:off x="5124448" y="3905250"/>
            <a:ext cx="800102" cy="838200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cxnSp>
        <p:nvCxnSpPr>
          <p:cNvPr id="39" name="Straight Connector 38"/>
          <p:cNvCxnSpPr>
            <a:stCxn id="33" idx="3"/>
            <a:endCxn id="29" idx="2"/>
          </p:cNvCxnSpPr>
          <p:nvPr/>
        </p:nvCxnSpPr>
        <p:spPr>
          <a:xfrm>
            <a:off x="4671172" y="3114675"/>
            <a:ext cx="453276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0" name="Straight Connector 39"/>
          <p:cNvCxnSpPr>
            <a:stCxn id="37" idx="3"/>
            <a:endCxn id="38" idx="2"/>
          </p:cNvCxnSpPr>
          <p:nvPr/>
        </p:nvCxnSpPr>
        <p:spPr>
          <a:xfrm>
            <a:off x="4671172" y="4324350"/>
            <a:ext cx="453276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Straight Connector 40"/>
          <p:cNvCxnSpPr>
            <a:stCxn id="34" idx="3"/>
            <a:endCxn id="28" idx="2"/>
          </p:cNvCxnSpPr>
          <p:nvPr/>
        </p:nvCxnSpPr>
        <p:spPr>
          <a:xfrm>
            <a:off x="4671172" y="5514975"/>
            <a:ext cx="453276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Straight Connector 41"/>
          <p:cNvCxnSpPr>
            <a:stCxn id="32" idx="3"/>
            <a:endCxn id="27" idx="2"/>
          </p:cNvCxnSpPr>
          <p:nvPr/>
        </p:nvCxnSpPr>
        <p:spPr>
          <a:xfrm flipV="1">
            <a:off x="4671172" y="2131632"/>
            <a:ext cx="453276" cy="1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3" name="Straight Connector 42"/>
          <p:cNvCxnSpPr>
            <a:stCxn id="30" idx="3"/>
            <a:endCxn id="26" idx="2"/>
          </p:cNvCxnSpPr>
          <p:nvPr/>
        </p:nvCxnSpPr>
        <p:spPr>
          <a:xfrm flipV="1">
            <a:off x="4671172" y="1511407"/>
            <a:ext cx="453277" cy="1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" name="Straight Connector 3"/>
          <p:cNvCxnSpPr/>
          <p:nvPr/>
        </p:nvCxnSpPr>
        <p:spPr bwMode="auto">
          <a:xfrm flipV="1">
            <a:off x="1552575" y="2088731"/>
            <a:ext cx="664704" cy="1680268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flipV="1">
            <a:off x="1552575" y="2131632"/>
            <a:ext cx="738400" cy="2537842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1543050" y="2131632"/>
            <a:ext cx="847387" cy="3183028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19125" y="2678115"/>
            <a:ext cx="933450" cy="32385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UV</a:t>
            </a:r>
          </a:p>
        </p:txBody>
      </p:sp>
      <p:sp>
        <p:nvSpPr>
          <p:cNvPr id="50" name="Rounded Rectangle 49"/>
          <p:cNvSpPr/>
          <p:nvPr/>
        </p:nvSpPr>
        <p:spPr bwMode="auto">
          <a:xfrm>
            <a:off x="2188489" y="1297094"/>
            <a:ext cx="1083838" cy="914400"/>
          </a:xfrm>
          <a:prstGeom prst="roundRect">
            <a:avLst/>
          </a:prstGeom>
          <a:solidFill>
            <a:schemeClr val="accent6"/>
          </a:solidFill>
          <a:ln w="3175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73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ounded Rectangle 66"/>
          <p:cNvSpPr/>
          <p:nvPr/>
        </p:nvSpPr>
        <p:spPr bwMode="auto">
          <a:xfrm>
            <a:off x="1949482" y="1155764"/>
            <a:ext cx="1471395" cy="1253239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 flipH="1">
            <a:off x="3252930" y="5718481"/>
            <a:ext cx="503842" cy="9283"/>
          </a:xfrm>
          <a:prstGeom prst="line">
            <a:avLst/>
          </a:prstGeom>
          <a:ln>
            <a:solidFill>
              <a:srgbClr val="7030A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31" idx="3"/>
          </p:cNvCxnSpPr>
          <p:nvPr/>
        </p:nvCxnSpPr>
        <p:spPr bwMode="auto">
          <a:xfrm flipV="1">
            <a:off x="1533525" y="1579593"/>
            <a:ext cx="717871" cy="16639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1533525" y="1975099"/>
            <a:ext cx="683754" cy="1139576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 bwMode="auto">
          <a:xfrm flipH="1" flipV="1">
            <a:off x="3252930" y="1984345"/>
            <a:ext cx="541959" cy="2126544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50" idx="3"/>
          </p:cNvCxnSpPr>
          <p:nvPr/>
        </p:nvCxnSpPr>
        <p:spPr bwMode="auto">
          <a:xfrm flipH="1" flipV="1">
            <a:off x="3244208" y="1755490"/>
            <a:ext cx="495266" cy="1168871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 bwMode="auto">
          <a:xfrm flipH="1" flipV="1">
            <a:off x="3183686" y="1492493"/>
            <a:ext cx="573086" cy="514962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 bwMode="auto">
          <a:xfrm flipH="1">
            <a:off x="3166912" y="1398177"/>
            <a:ext cx="589860" cy="31419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/>
              <a:t>In this example there are two fabrics, each with an LNet network on top.</a:t>
            </a:r>
          </a:p>
          <a:p>
            <a:r>
              <a:rPr lang="en-US" dirty="0"/>
              <a:t>The server nodes connect to both fabrics.</a:t>
            </a:r>
          </a:p>
          <a:p>
            <a:r>
              <a:rPr lang="en-US" dirty="0"/>
              <a:t>The UV client connects with multiple interfaces to both fabrics.</a:t>
            </a:r>
          </a:p>
          <a:p>
            <a:r>
              <a:rPr lang="en-US" dirty="0"/>
              <a:t>The other client nodes connect to only one fabric.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Dual Fabric With Dual Multi-Rail LNet Networks</a:t>
            </a:r>
          </a:p>
        </p:txBody>
      </p:sp>
      <p:sp>
        <p:nvSpPr>
          <p:cNvPr id="26" name="Flowchart: Magnetic Disk 25"/>
          <p:cNvSpPr/>
          <p:nvPr/>
        </p:nvSpPr>
        <p:spPr>
          <a:xfrm>
            <a:off x="5124449" y="1297094"/>
            <a:ext cx="800101" cy="428625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MGT</a:t>
            </a:r>
          </a:p>
        </p:txBody>
      </p:sp>
      <p:sp>
        <p:nvSpPr>
          <p:cNvPr id="27" name="Flowchart: Magnetic Disk 26"/>
          <p:cNvSpPr/>
          <p:nvPr/>
        </p:nvSpPr>
        <p:spPr>
          <a:xfrm>
            <a:off x="5124448" y="1893888"/>
            <a:ext cx="800101" cy="475488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MDT</a:t>
            </a:r>
          </a:p>
        </p:txBody>
      </p:sp>
      <p:sp>
        <p:nvSpPr>
          <p:cNvPr id="28" name="Flowchart: Magnetic Disk 27"/>
          <p:cNvSpPr/>
          <p:nvPr/>
        </p:nvSpPr>
        <p:spPr>
          <a:xfrm>
            <a:off x="5124448" y="5095875"/>
            <a:ext cx="800101" cy="838200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sp>
        <p:nvSpPr>
          <p:cNvPr id="29" name="Flowchart: Magnetic Disk 28"/>
          <p:cNvSpPr/>
          <p:nvPr/>
        </p:nvSpPr>
        <p:spPr>
          <a:xfrm>
            <a:off x="5124448" y="2695575"/>
            <a:ext cx="800102" cy="838200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756772" y="3905250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</a:t>
            </a:r>
          </a:p>
        </p:txBody>
      </p:sp>
      <p:sp>
        <p:nvSpPr>
          <p:cNvPr id="38" name="Flowchart: Magnetic Disk 37"/>
          <p:cNvSpPr/>
          <p:nvPr/>
        </p:nvSpPr>
        <p:spPr>
          <a:xfrm>
            <a:off x="5124448" y="3905250"/>
            <a:ext cx="800102" cy="838200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cxnSp>
        <p:nvCxnSpPr>
          <p:cNvPr id="39" name="Straight Connector 38"/>
          <p:cNvCxnSpPr>
            <a:stCxn id="33" idx="3"/>
            <a:endCxn id="29" idx="2"/>
          </p:cNvCxnSpPr>
          <p:nvPr/>
        </p:nvCxnSpPr>
        <p:spPr>
          <a:xfrm>
            <a:off x="4671172" y="3114675"/>
            <a:ext cx="453276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0" name="Straight Connector 39"/>
          <p:cNvCxnSpPr>
            <a:stCxn id="37" idx="3"/>
            <a:endCxn id="38" idx="2"/>
          </p:cNvCxnSpPr>
          <p:nvPr/>
        </p:nvCxnSpPr>
        <p:spPr>
          <a:xfrm>
            <a:off x="4671172" y="4324350"/>
            <a:ext cx="453276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Straight Connector 40"/>
          <p:cNvCxnSpPr>
            <a:stCxn id="34" idx="3"/>
            <a:endCxn id="28" idx="2"/>
          </p:cNvCxnSpPr>
          <p:nvPr/>
        </p:nvCxnSpPr>
        <p:spPr>
          <a:xfrm>
            <a:off x="4671172" y="5514975"/>
            <a:ext cx="453276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Straight Connector 41"/>
          <p:cNvCxnSpPr>
            <a:stCxn id="32" idx="3"/>
            <a:endCxn id="27" idx="2"/>
          </p:cNvCxnSpPr>
          <p:nvPr/>
        </p:nvCxnSpPr>
        <p:spPr>
          <a:xfrm flipV="1">
            <a:off x="4671172" y="2131632"/>
            <a:ext cx="453276" cy="1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3" name="Straight Connector 42"/>
          <p:cNvCxnSpPr>
            <a:stCxn id="30" idx="3"/>
            <a:endCxn id="26" idx="2"/>
          </p:cNvCxnSpPr>
          <p:nvPr/>
        </p:nvCxnSpPr>
        <p:spPr>
          <a:xfrm flipV="1">
            <a:off x="4671172" y="1511407"/>
            <a:ext cx="453277" cy="1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1543050" y="2127173"/>
            <a:ext cx="674229" cy="1597855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45" idx="1"/>
          </p:cNvCxnSpPr>
          <p:nvPr/>
        </p:nvCxnSpPr>
        <p:spPr bwMode="auto">
          <a:xfrm flipH="1" flipV="1">
            <a:off x="1552577" y="4613775"/>
            <a:ext cx="607793" cy="863100"/>
          </a:xfrm>
          <a:prstGeom prst="line">
            <a:avLst/>
          </a:prstGeom>
          <a:ln>
            <a:solidFill>
              <a:srgbClr val="7030A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 flipH="1" flipV="1">
            <a:off x="1533526" y="5402851"/>
            <a:ext cx="635848" cy="265612"/>
          </a:xfrm>
          <a:prstGeom prst="line">
            <a:avLst/>
          </a:prstGeom>
          <a:ln>
            <a:solidFill>
              <a:srgbClr val="7030A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35" idx="3"/>
          </p:cNvCxnSpPr>
          <p:nvPr/>
        </p:nvCxnSpPr>
        <p:spPr bwMode="auto">
          <a:xfrm>
            <a:off x="1543050" y="2286002"/>
            <a:ext cx="635328" cy="2969499"/>
          </a:xfrm>
          <a:prstGeom prst="line">
            <a:avLst/>
          </a:prstGeom>
          <a:ln>
            <a:solidFill>
              <a:srgbClr val="7030A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 bwMode="auto">
          <a:xfrm>
            <a:off x="2160370" y="1298290"/>
            <a:ext cx="1083838" cy="914400"/>
          </a:xfrm>
          <a:prstGeom prst="roundRect">
            <a:avLst/>
          </a:prstGeom>
          <a:solidFill>
            <a:schemeClr val="accent6"/>
          </a:solidFill>
          <a:ln w="3175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19125" y="2678115"/>
            <a:ext cx="933450" cy="32385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UV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09600" y="1984345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19125" y="1298575"/>
            <a:ext cx="914400" cy="595313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51" name="Rounded Rectangle 50"/>
          <p:cNvSpPr/>
          <p:nvPr/>
        </p:nvSpPr>
        <p:spPr bwMode="auto">
          <a:xfrm>
            <a:off x="1949482" y="4828186"/>
            <a:ext cx="1471395" cy="1253239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 flipH="1" flipV="1">
            <a:off x="3141204" y="2175623"/>
            <a:ext cx="615568" cy="3079878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 bwMode="auto">
          <a:xfrm flipH="1">
            <a:off x="3234922" y="4531953"/>
            <a:ext cx="521850" cy="1093696"/>
          </a:xfrm>
          <a:prstGeom prst="line">
            <a:avLst/>
          </a:prstGeom>
          <a:ln>
            <a:solidFill>
              <a:srgbClr val="7030A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 bwMode="auto">
          <a:xfrm flipH="1">
            <a:off x="3211008" y="3315848"/>
            <a:ext cx="627351" cy="2027696"/>
          </a:xfrm>
          <a:prstGeom prst="line">
            <a:avLst/>
          </a:prstGeom>
          <a:ln>
            <a:solidFill>
              <a:srgbClr val="7030A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 bwMode="auto">
          <a:xfrm flipH="1">
            <a:off x="3171343" y="2286001"/>
            <a:ext cx="585429" cy="2792800"/>
          </a:xfrm>
          <a:prstGeom prst="line">
            <a:avLst/>
          </a:prstGeom>
          <a:ln>
            <a:solidFill>
              <a:srgbClr val="7030A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30" idx="1"/>
          </p:cNvCxnSpPr>
          <p:nvPr/>
        </p:nvCxnSpPr>
        <p:spPr bwMode="auto">
          <a:xfrm flipH="1">
            <a:off x="3102303" y="1511408"/>
            <a:ext cx="654469" cy="3491635"/>
          </a:xfrm>
          <a:prstGeom prst="line">
            <a:avLst/>
          </a:prstGeom>
          <a:ln>
            <a:solidFill>
              <a:srgbClr val="7030A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5" name="Rounded Rectangle 44"/>
          <p:cNvSpPr/>
          <p:nvPr/>
        </p:nvSpPr>
        <p:spPr bwMode="auto">
          <a:xfrm>
            <a:off x="2160370" y="5019675"/>
            <a:ext cx="1083838" cy="914400"/>
          </a:xfrm>
          <a:prstGeom prst="roundRect">
            <a:avLst/>
          </a:prstGeom>
          <a:solidFill>
            <a:srgbClr val="7030A0"/>
          </a:solidFill>
          <a:ln w="3175" cap="flat" cmpd="sng" algn="ctr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756772" y="5095875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756772" y="1297095"/>
            <a:ext cx="914400" cy="428625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MGS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756772" y="1893888"/>
            <a:ext cx="914400" cy="475489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MDS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756772" y="2695575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</a:t>
            </a:r>
          </a:p>
        </p:txBody>
      </p:sp>
    </p:spTree>
    <p:extLst>
      <p:ext uri="{BB962C8B-B14F-4D97-AF65-F5344CB8AC3E}">
        <p14:creationId xmlns:p14="http://schemas.microsoft.com/office/powerpoint/2010/main" val="45574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Configuring Multi-Rail LNet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5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dirty="0"/>
              <a:t>Improved performance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dirty="0"/>
              <a:t>Improved resiliency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dirty="0"/>
              <a:t>Better usage of large clients</a:t>
            </a:r>
          </a:p>
          <a:p>
            <a:pPr marL="757759" lvl="1" indent="-457200">
              <a:buFont typeface="Arial" panose="020B0604020202020204" pitchFamily="34" charset="0"/>
              <a:buChar char="•"/>
            </a:pPr>
            <a:r>
              <a:rPr lang="en-US" dirty="0"/>
              <a:t>The Multi-Rail code is NUMA aware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dirty="0"/>
              <a:t>Fine grained control of traffic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dirty="0"/>
              <a:t>Simplify multi-network file system access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466983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Types of Configuration Methods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Multi-Rail can be configured statically with </a:t>
            </a:r>
            <a:r>
              <a:rPr lang="en-US" i="1" dirty="0" err="1"/>
              <a:t>lnetctl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 following </a:t>
            </a:r>
            <a:r>
              <a:rPr lang="en-US" i="1" dirty="0"/>
              <a:t>must</a:t>
            </a:r>
            <a:r>
              <a:rPr lang="en-US" dirty="0"/>
              <a:t> be configured statically</a:t>
            </a:r>
          </a:p>
          <a:p>
            <a:pPr lvl="2"/>
            <a:r>
              <a:rPr lang="en-US" dirty="0"/>
              <a:t>Local network interfaces</a:t>
            </a:r>
          </a:p>
          <a:p>
            <a:pPr lvl="3"/>
            <a:r>
              <a:rPr lang="en-US" dirty="0"/>
              <a:t>The network interfaces by which a node sends messages</a:t>
            </a:r>
          </a:p>
          <a:p>
            <a:pPr lvl="2"/>
            <a:r>
              <a:rPr lang="en-US" dirty="0"/>
              <a:t>Selection rules</a:t>
            </a:r>
          </a:p>
          <a:p>
            <a:pPr lvl="3"/>
            <a:r>
              <a:rPr lang="en-US" dirty="0"/>
              <a:t>The rules which determine the local/remote network interface pair used to communicate between a node and a peer</a:t>
            </a:r>
          </a:p>
          <a:p>
            <a:pPr lvl="3"/>
            <a:r>
              <a:rPr lang="en-US" dirty="0"/>
              <a:t>Default is weighted round-robin</a:t>
            </a:r>
          </a:p>
          <a:p>
            <a:pPr lvl="1"/>
            <a:r>
              <a:rPr lang="en-US" dirty="0"/>
              <a:t>The following </a:t>
            </a:r>
            <a:r>
              <a:rPr lang="en-US" i="1" dirty="0"/>
              <a:t>may</a:t>
            </a:r>
            <a:r>
              <a:rPr lang="en-US" dirty="0"/>
              <a:t> be configured statically, but </a:t>
            </a:r>
            <a:r>
              <a:rPr lang="en-US" i="1" dirty="0"/>
              <a:t>can</a:t>
            </a:r>
            <a:r>
              <a:rPr lang="en-US" dirty="0"/>
              <a:t> be discovered dynamically</a:t>
            </a:r>
          </a:p>
          <a:p>
            <a:pPr lvl="2"/>
            <a:r>
              <a:rPr lang="en-US" dirty="0"/>
              <a:t>Peer network interfaces</a:t>
            </a:r>
          </a:p>
          <a:p>
            <a:pPr lvl="3"/>
            <a:r>
              <a:rPr lang="en-US" dirty="0"/>
              <a:t>The remote network interfaces of peer nodes to which a node sends messages</a:t>
            </a:r>
          </a:p>
          <a:p>
            <a:r>
              <a:rPr lang="en-US" dirty="0"/>
              <a:t>Enable dynamic peer discovery to have LNet configure peers automatically</a:t>
            </a:r>
          </a:p>
        </p:txBody>
      </p:sp>
    </p:spTree>
    <p:extLst>
      <p:ext uri="{BB962C8B-B14F-4D97-AF65-F5344CB8AC3E}">
        <p14:creationId xmlns:p14="http://schemas.microsoft.com/office/powerpoint/2010/main" val="3353983156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 Configuration – Basic Concepts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On a node:</a:t>
            </a:r>
          </a:p>
          <a:p>
            <a:pPr lvl="1"/>
            <a:r>
              <a:rPr lang="en-US" sz="2600" dirty="0"/>
              <a:t>Configure local network interfaces</a:t>
            </a:r>
          </a:p>
          <a:p>
            <a:pPr lvl="2"/>
            <a:r>
              <a:rPr lang="en-US" sz="2400" dirty="0"/>
              <a:t>Example: </a:t>
            </a:r>
            <a:r>
              <a:rPr lang="en-US" sz="2400" dirty="0" err="1"/>
              <a:t>tcp</a:t>
            </a:r>
            <a:r>
              <a:rPr lang="en-US" sz="2400" dirty="0"/>
              <a:t>(eth0,eth1)</a:t>
            </a:r>
          </a:p>
          <a:p>
            <a:pPr lvl="3"/>
            <a:r>
              <a:rPr lang="en-US" sz="2200" dirty="0"/>
              <a:t>&lt;eth0 IP&gt;@</a:t>
            </a:r>
            <a:r>
              <a:rPr lang="en-US" sz="2200" dirty="0" err="1"/>
              <a:t>tcp</a:t>
            </a:r>
            <a:r>
              <a:rPr lang="en-US" sz="2200" dirty="0"/>
              <a:t>, &lt;eth1 IP&gt;@</a:t>
            </a:r>
            <a:r>
              <a:rPr lang="en-US" sz="2200" dirty="0" err="1"/>
              <a:t>tcp</a:t>
            </a:r>
            <a:endParaRPr lang="en-US" sz="2200" dirty="0"/>
          </a:p>
          <a:p>
            <a:pPr lvl="1"/>
            <a:r>
              <a:rPr lang="en-US" sz="2600" dirty="0"/>
              <a:t>Configure remote network interfaces</a:t>
            </a:r>
          </a:p>
          <a:p>
            <a:pPr lvl="2"/>
            <a:r>
              <a:rPr lang="en-US" sz="2400" dirty="0"/>
              <a:t>Specify the peer’s Network Interface IDs (NIDs)</a:t>
            </a:r>
          </a:p>
          <a:p>
            <a:pPr lvl="3"/>
            <a:r>
              <a:rPr lang="en-US" sz="2200" dirty="0"/>
              <a:t>&lt;</a:t>
            </a:r>
            <a:r>
              <a:rPr lang="en-US" sz="2200" dirty="0" err="1"/>
              <a:t>peerX</a:t>
            </a:r>
            <a:r>
              <a:rPr lang="en-US" sz="2200" dirty="0"/>
              <a:t> primary NID&gt;, &lt;</a:t>
            </a:r>
            <a:r>
              <a:rPr lang="en-US" sz="2200" dirty="0" err="1"/>
              <a:t>peerX</a:t>
            </a:r>
            <a:r>
              <a:rPr lang="en-US" sz="2200" dirty="0"/>
              <a:t> NID2&gt;, …</a:t>
            </a:r>
          </a:p>
          <a:p>
            <a:pPr lvl="1"/>
            <a:r>
              <a:rPr lang="en-US" sz="2600" dirty="0"/>
              <a:t>Configure selection rules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54348167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Configuration – Basic Concepts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LNet can dynamically discover a peer’s NIDs.</a:t>
            </a:r>
          </a:p>
          <a:p>
            <a:r>
              <a:rPr lang="en-US" dirty="0"/>
              <a:t>On a node:</a:t>
            </a:r>
          </a:p>
          <a:p>
            <a:pPr lvl="1"/>
            <a:r>
              <a:rPr lang="en-US" dirty="0"/>
              <a:t>Local network interfaces must be configured as before</a:t>
            </a:r>
          </a:p>
          <a:p>
            <a:pPr lvl="1"/>
            <a:r>
              <a:rPr lang="en-US" dirty="0"/>
              <a:t>Selection rules must be configured as before</a:t>
            </a:r>
          </a:p>
          <a:p>
            <a:pPr lvl="1"/>
            <a:r>
              <a:rPr lang="en-US" dirty="0"/>
              <a:t>Peers are discovered as messages are sent and received</a:t>
            </a:r>
          </a:p>
          <a:p>
            <a:pPr lvl="2"/>
            <a:r>
              <a:rPr lang="en-US" dirty="0"/>
              <a:t>An </a:t>
            </a:r>
            <a:r>
              <a:rPr lang="en-US" i="1" dirty="0"/>
              <a:t>LNet ping </a:t>
            </a:r>
            <a:r>
              <a:rPr lang="en-US" dirty="0"/>
              <a:t>is used to get a list of the peer’s NIDs</a:t>
            </a:r>
          </a:p>
          <a:p>
            <a:pPr lvl="2"/>
            <a:r>
              <a:rPr lang="en-US" dirty="0"/>
              <a:t>A feature bit indicates whether the peer supports Multi-Rail</a:t>
            </a:r>
          </a:p>
          <a:p>
            <a:pPr lvl="2"/>
            <a:r>
              <a:rPr lang="en-US" dirty="0"/>
              <a:t>The node pushes a list of its NIDs to Multi-Rail peers</a:t>
            </a:r>
          </a:p>
        </p:txBody>
      </p:sp>
    </p:spTree>
    <p:extLst>
      <p:ext uri="{BB962C8B-B14F-4D97-AF65-F5344CB8AC3E}">
        <p14:creationId xmlns:p14="http://schemas.microsoft.com/office/powerpoint/2010/main" val="2307992512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Selection Rules – Basic Concepts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Selection rules work by adding priorities</a:t>
            </a:r>
          </a:p>
          <a:p>
            <a:pPr lvl="1"/>
            <a:r>
              <a:rPr lang="en-US" dirty="0"/>
              <a:t>Higher priorities are preferred</a:t>
            </a:r>
          </a:p>
          <a:p>
            <a:pPr lvl="1"/>
            <a:r>
              <a:rPr lang="en-US" dirty="0"/>
              <a:t>The rules specify patterns</a:t>
            </a:r>
          </a:p>
          <a:p>
            <a:r>
              <a:rPr lang="en-US" dirty="0"/>
              <a:t>The following types of rules are supported</a:t>
            </a:r>
          </a:p>
          <a:p>
            <a:pPr lvl="1"/>
            <a:r>
              <a:rPr lang="en-US" dirty="0"/>
              <a:t>Network</a:t>
            </a:r>
          </a:p>
          <a:p>
            <a:pPr lvl="1"/>
            <a:r>
              <a:rPr lang="en-US" sz="2000" dirty="0"/>
              <a:t>Local NID</a:t>
            </a:r>
          </a:p>
          <a:p>
            <a:pPr lvl="1"/>
            <a:r>
              <a:rPr lang="en-US" sz="2000" dirty="0"/>
              <a:t>Peer NID</a:t>
            </a:r>
            <a:endParaRPr lang="en-US" sz="1800" dirty="0"/>
          </a:p>
          <a:p>
            <a:pPr lvl="1"/>
            <a:r>
              <a:rPr lang="en-US" sz="2000" dirty="0"/>
              <a:t>Local NID / peer NID pair</a:t>
            </a:r>
          </a:p>
          <a:p>
            <a:pPr lvl="2"/>
            <a:r>
              <a:rPr lang="en-US" sz="1800" dirty="0"/>
              <a:t>These rules have two NID patterns, one for the local NID, one for the peer NID</a:t>
            </a:r>
          </a:p>
          <a:p>
            <a:pPr lvl="2"/>
            <a:r>
              <a:rPr lang="en-US" sz="1800" dirty="0"/>
              <a:t>They are used to specify preferred paths</a:t>
            </a:r>
          </a:p>
        </p:txBody>
      </p:sp>
    </p:spTree>
    <p:extLst>
      <p:ext uri="{BB962C8B-B14F-4D97-AF65-F5344CB8AC3E}">
        <p14:creationId xmlns:p14="http://schemas.microsoft.com/office/powerpoint/2010/main" val="2209770838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Configuring the OSS</a:t>
            </a:r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net: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- net type: o2ib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local NI(s):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  - interfaces: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         0: ib0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         1: ib1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Improved Performance</a:t>
            </a:r>
            <a:endParaRPr lang="en-US" i="1" dirty="0"/>
          </a:p>
        </p:txBody>
      </p:sp>
      <p:sp>
        <p:nvSpPr>
          <p:cNvPr id="4" name="Flowchart: Magnetic Disk 3"/>
          <p:cNvSpPr/>
          <p:nvPr/>
        </p:nvSpPr>
        <p:spPr>
          <a:xfrm>
            <a:off x="5162157" y="2352896"/>
            <a:ext cx="800101" cy="428625"/>
          </a:xfrm>
          <a:prstGeom prst="flowChartMagneticDisk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MGT</a:t>
            </a:r>
          </a:p>
        </p:txBody>
      </p:sp>
      <p:sp>
        <p:nvSpPr>
          <p:cNvPr id="5" name="Flowchart: Magnetic Disk 4"/>
          <p:cNvSpPr/>
          <p:nvPr/>
        </p:nvSpPr>
        <p:spPr>
          <a:xfrm>
            <a:off x="5162156" y="2949690"/>
            <a:ext cx="800101" cy="475488"/>
          </a:xfrm>
          <a:prstGeom prst="flowChartMagneticDisk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MDT</a:t>
            </a:r>
          </a:p>
        </p:txBody>
      </p:sp>
      <p:sp>
        <p:nvSpPr>
          <p:cNvPr id="7" name="Flowchart: Magnetic Disk 6"/>
          <p:cNvSpPr/>
          <p:nvPr/>
        </p:nvSpPr>
        <p:spPr>
          <a:xfrm>
            <a:off x="5162156" y="3751377"/>
            <a:ext cx="800102" cy="838200"/>
          </a:xfrm>
          <a:prstGeom prst="flowChartMagneticDisk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sp>
        <p:nvSpPr>
          <p:cNvPr id="8" name="Rectangle 7"/>
          <p:cNvSpPr/>
          <p:nvPr/>
        </p:nvSpPr>
        <p:spPr>
          <a:xfrm>
            <a:off x="3794480" y="2352897"/>
            <a:ext cx="914400" cy="428625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MGS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94480" y="2949690"/>
            <a:ext cx="914400" cy="475489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MDS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794480" y="3751377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</a:t>
            </a:r>
          </a:p>
        </p:txBody>
      </p:sp>
      <p:cxnSp>
        <p:nvCxnSpPr>
          <p:cNvPr id="16" name="Straight Connector 15"/>
          <p:cNvCxnSpPr>
            <a:stCxn id="11" idx="3"/>
            <a:endCxn id="7" idx="2"/>
          </p:cNvCxnSpPr>
          <p:nvPr/>
        </p:nvCxnSpPr>
        <p:spPr>
          <a:xfrm>
            <a:off x="4708880" y="4170477"/>
            <a:ext cx="453276" cy="0"/>
          </a:xfrm>
          <a:prstGeom prst="line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9" name="Straight Connector 18"/>
          <p:cNvCxnSpPr>
            <a:stCxn id="10" idx="3"/>
            <a:endCxn id="5" idx="2"/>
          </p:cNvCxnSpPr>
          <p:nvPr/>
        </p:nvCxnSpPr>
        <p:spPr>
          <a:xfrm flipV="1">
            <a:off x="4708880" y="3187434"/>
            <a:ext cx="453276" cy="1"/>
          </a:xfrm>
          <a:prstGeom prst="line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" name="Straight Connector 19"/>
          <p:cNvCxnSpPr>
            <a:stCxn id="8" idx="3"/>
            <a:endCxn id="4" idx="2"/>
          </p:cNvCxnSpPr>
          <p:nvPr/>
        </p:nvCxnSpPr>
        <p:spPr>
          <a:xfrm flipV="1">
            <a:off x="4708880" y="2567209"/>
            <a:ext cx="453277" cy="1"/>
          </a:xfrm>
          <a:prstGeom prst="line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7" name="Rounded Rectangle 26"/>
          <p:cNvSpPr/>
          <p:nvPr/>
        </p:nvSpPr>
        <p:spPr bwMode="auto">
          <a:xfrm>
            <a:off x="2304748" y="2710248"/>
            <a:ext cx="981337" cy="1323997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43236" y="2713237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o2ib0</a:t>
            </a:r>
          </a:p>
        </p:txBody>
      </p:sp>
      <p:cxnSp>
        <p:nvCxnSpPr>
          <p:cNvPr id="36" name="Curved Connector 35"/>
          <p:cNvCxnSpPr>
            <a:stCxn id="27" idx="3"/>
            <a:endCxn id="8" idx="1"/>
          </p:cNvCxnSpPr>
          <p:nvPr/>
        </p:nvCxnSpPr>
        <p:spPr bwMode="auto">
          <a:xfrm flipV="1">
            <a:off x="3286085" y="2567210"/>
            <a:ext cx="508395" cy="805037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27" idx="3"/>
            <a:endCxn id="10" idx="1"/>
          </p:cNvCxnSpPr>
          <p:nvPr/>
        </p:nvCxnSpPr>
        <p:spPr bwMode="auto">
          <a:xfrm flipV="1">
            <a:off x="3286085" y="3187435"/>
            <a:ext cx="508395" cy="184812"/>
          </a:xfrm>
          <a:prstGeom prst="curvedConnector3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09600" y="1202208"/>
            <a:ext cx="914400" cy="595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14894" y="1915278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69" name="Rectangle 68"/>
          <p:cNvSpPr/>
          <p:nvPr/>
        </p:nvSpPr>
        <p:spPr>
          <a:xfrm>
            <a:off x="614894" y="2634247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24419" y="3353217"/>
            <a:ext cx="914400" cy="595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71" name="Rectangle 70"/>
          <p:cNvSpPr/>
          <p:nvPr/>
        </p:nvSpPr>
        <p:spPr>
          <a:xfrm>
            <a:off x="624419" y="4063617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72" name="Rectangle 71"/>
          <p:cNvSpPr/>
          <p:nvPr/>
        </p:nvSpPr>
        <p:spPr>
          <a:xfrm>
            <a:off x="624419" y="4785556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73" name="Rectangle 72"/>
          <p:cNvSpPr/>
          <p:nvPr/>
        </p:nvSpPr>
        <p:spPr>
          <a:xfrm>
            <a:off x="624419" y="5507496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cxnSp>
        <p:nvCxnSpPr>
          <p:cNvPr id="80" name="Curved Connector 79"/>
          <p:cNvCxnSpPr>
            <a:stCxn id="27" idx="3"/>
          </p:cNvCxnSpPr>
          <p:nvPr/>
        </p:nvCxnSpPr>
        <p:spPr bwMode="auto">
          <a:xfrm>
            <a:off x="3286085" y="3372247"/>
            <a:ext cx="631622" cy="555556"/>
          </a:xfrm>
          <a:prstGeom prst="curvedConnector3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5" name="Curved Connector 84"/>
          <p:cNvCxnSpPr>
            <a:stCxn id="27" idx="3"/>
            <a:endCxn id="11" idx="1"/>
          </p:cNvCxnSpPr>
          <p:nvPr/>
        </p:nvCxnSpPr>
        <p:spPr bwMode="auto">
          <a:xfrm>
            <a:off x="3286085" y="3372247"/>
            <a:ext cx="508395" cy="798230"/>
          </a:xfrm>
          <a:prstGeom prst="curvedConnector3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2" name="Curved Connector 91"/>
          <p:cNvCxnSpPr>
            <a:stCxn id="9" idx="3"/>
            <a:endCxn id="27" idx="1"/>
          </p:cNvCxnSpPr>
          <p:nvPr/>
        </p:nvCxnSpPr>
        <p:spPr bwMode="auto">
          <a:xfrm>
            <a:off x="1524000" y="1499865"/>
            <a:ext cx="780748" cy="1872382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5" name="Curved Connector 94"/>
          <p:cNvCxnSpPr>
            <a:stCxn id="13" idx="3"/>
            <a:endCxn id="27" idx="1"/>
          </p:cNvCxnSpPr>
          <p:nvPr/>
        </p:nvCxnSpPr>
        <p:spPr bwMode="auto">
          <a:xfrm>
            <a:off x="1548344" y="2216935"/>
            <a:ext cx="756404" cy="1155312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8" name="Curved Connector 97"/>
          <p:cNvCxnSpPr>
            <a:stCxn id="69" idx="3"/>
            <a:endCxn id="27" idx="1"/>
          </p:cNvCxnSpPr>
          <p:nvPr/>
        </p:nvCxnSpPr>
        <p:spPr bwMode="auto">
          <a:xfrm>
            <a:off x="1548344" y="2935904"/>
            <a:ext cx="756404" cy="436343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1" name="Curved Connector 100"/>
          <p:cNvCxnSpPr>
            <a:stCxn id="70" idx="3"/>
            <a:endCxn id="27" idx="1"/>
          </p:cNvCxnSpPr>
          <p:nvPr/>
        </p:nvCxnSpPr>
        <p:spPr bwMode="auto">
          <a:xfrm flipV="1">
            <a:off x="1538819" y="3372247"/>
            <a:ext cx="765929" cy="278627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5" name="Curved Connector 104"/>
          <p:cNvCxnSpPr>
            <a:stCxn id="71" idx="3"/>
            <a:endCxn id="27" idx="1"/>
          </p:cNvCxnSpPr>
          <p:nvPr/>
        </p:nvCxnSpPr>
        <p:spPr bwMode="auto">
          <a:xfrm flipV="1">
            <a:off x="1557869" y="3372247"/>
            <a:ext cx="746879" cy="993027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8" name="Curved Connector 107"/>
          <p:cNvCxnSpPr>
            <a:stCxn id="72" idx="3"/>
            <a:endCxn id="27" idx="1"/>
          </p:cNvCxnSpPr>
          <p:nvPr/>
        </p:nvCxnSpPr>
        <p:spPr bwMode="auto">
          <a:xfrm flipV="1">
            <a:off x="1557869" y="3372247"/>
            <a:ext cx="746879" cy="1714966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1" name="Curved Connector 110"/>
          <p:cNvCxnSpPr>
            <a:stCxn id="73" idx="3"/>
            <a:endCxn id="27" idx="1"/>
          </p:cNvCxnSpPr>
          <p:nvPr/>
        </p:nvCxnSpPr>
        <p:spPr bwMode="auto">
          <a:xfrm flipV="1">
            <a:off x="1557869" y="3372247"/>
            <a:ext cx="746879" cy="2436906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770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Improved Resiliency</a:t>
            </a:r>
            <a:endParaRPr lang="en-US" i="1" dirty="0"/>
          </a:p>
        </p:txBody>
      </p:sp>
      <p:sp>
        <p:nvSpPr>
          <p:cNvPr id="4" name="Flowchart: Magnetic Disk 3"/>
          <p:cNvSpPr/>
          <p:nvPr/>
        </p:nvSpPr>
        <p:spPr>
          <a:xfrm>
            <a:off x="9433075" y="2153638"/>
            <a:ext cx="800101" cy="428625"/>
          </a:xfrm>
          <a:prstGeom prst="flowChartMagneticDisk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MGT</a:t>
            </a:r>
          </a:p>
        </p:txBody>
      </p:sp>
      <p:sp>
        <p:nvSpPr>
          <p:cNvPr id="5" name="Flowchart: Magnetic Disk 4"/>
          <p:cNvSpPr/>
          <p:nvPr/>
        </p:nvSpPr>
        <p:spPr>
          <a:xfrm>
            <a:off x="9433074" y="2750432"/>
            <a:ext cx="800101" cy="475488"/>
          </a:xfrm>
          <a:prstGeom prst="flowChartMagneticDisk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MDT</a:t>
            </a:r>
          </a:p>
        </p:txBody>
      </p:sp>
      <p:sp>
        <p:nvSpPr>
          <p:cNvPr id="7" name="Flowchart: Magnetic Disk 6"/>
          <p:cNvSpPr/>
          <p:nvPr/>
        </p:nvSpPr>
        <p:spPr>
          <a:xfrm>
            <a:off x="9433074" y="3552119"/>
            <a:ext cx="800102" cy="838200"/>
          </a:xfrm>
          <a:prstGeom prst="flowChartMagneticDisk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sp>
        <p:nvSpPr>
          <p:cNvPr id="8" name="Rectangle 7"/>
          <p:cNvSpPr/>
          <p:nvPr/>
        </p:nvSpPr>
        <p:spPr>
          <a:xfrm>
            <a:off x="8065398" y="2153639"/>
            <a:ext cx="914400" cy="428625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MGS</a:t>
            </a:r>
          </a:p>
        </p:txBody>
      </p:sp>
      <p:sp>
        <p:nvSpPr>
          <p:cNvPr id="9" name="Rectangle 8"/>
          <p:cNvSpPr/>
          <p:nvPr/>
        </p:nvSpPr>
        <p:spPr>
          <a:xfrm>
            <a:off x="2139106" y="1211321"/>
            <a:ext cx="914400" cy="595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5398" y="2750432"/>
            <a:ext cx="914400" cy="475489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MDS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065398" y="3552119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29581" y="1897091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cxnSp>
        <p:nvCxnSpPr>
          <p:cNvPr id="16" name="Straight Connector 15"/>
          <p:cNvCxnSpPr>
            <a:stCxn id="11" idx="3"/>
            <a:endCxn id="7" idx="2"/>
          </p:cNvCxnSpPr>
          <p:nvPr/>
        </p:nvCxnSpPr>
        <p:spPr>
          <a:xfrm>
            <a:off x="8979798" y="3971219"/>
            <a:ext cx="453276" cy="0"/>
          </a:xfrm>
          <a:prstGeom prst="line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9" name="Straight Connector 18"/>
          <p:cNvCxnSpPr>
            <a:stCxn id="10" idx="3"/>
            <a:endCxn id="5" idx="2"/>
          </p:cNvCxnSpPr>
          <p:nvPr/>
        </p:nvCxnSpPr>
        <p:spPr>
          <a:xfrm flipV="1">
            <a:off x="8979798" y="2988176"/>
            <a:ext cx="453276" cy="1"/>
          </a:xfrm>
          <a:prstGeom prst="line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" name="Straight Connector 19"/>
          <p:cNvCxnSpPr>
            <a:stCxn id="8" idx="3"/>
            <a:endCxn id="4" idx="2"/>
          </p:cNvCxnSpPr>
          <p:nvPr/>
        </p:nvCxnSpPr>
        <p:spPr>
          <a:xfrm flipV="1">
            <a:off x="8979798" y="2367951"/>
            <a:ext cx="453277" cy="1"/>
          </a:xfrm>
          <a:prstGeom prst="line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7" name="Rounded Rectangle 26"/>
          <p:cNvSpPr/>
          <p:nvPr/>
        </p:nvSpPr>
        <p:spPr bwMode="auto">
          <a:xfrm>
            <a:off x="5078309" y="1623430"/>
            <a:ext cx="981337" cy="1323997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09908" y="1680759"/>
            <a:ext cx="715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IB:</a:t>
            </a:r>
          </a:p>
          <a:p>
            <a:r>
              <a:rPr lang="en-US" dirty="0">
                <a:latin typeface="+mn-lt"/>
              </a:rPr>
              <a:t>o2ib0</a:t>
            </a:r>
          </a:p>
        </p:txBody>
      </p:sp>
      <p:cxnSp>
        <p:nvCxnSpPr>
          <p:cNvPr id="36" name="Curved Connector 35"/>
          <p:cNvCxnSpPr>
            <a:stCxn id="27" idx="3"/>
            <a:endCxn id="8" idx="1"/>
          </p:cNvCxnSpPr>
          <p:nvPr/>
        </p:nvCxnSpPr>
        <p:spPr bwMode="auto">
          <a:xfrm>
            <a:off x="6059646" y="2285429"/>
            <a:ext cx="2005752" cy="82523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27" idx="3"/>
            <a:endCxn id="10" idx="1"/>
          </p:cNvCxnSpPr>
          <p:nvPr/>
        </p:nvCxnSpPr>
        <p:spPr bwMode="auto">
          <a:xfrm>
            <a:off x="6059646" y="2285429"/>
            <a:ext cx="2005752" cy="702748"/>
          </a:xfrm>
          <a:prstGeom prst="curvedConnector3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2129581" y="2632190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70" name="Rectangle 69"/>
          <p:cNvSpPr/>
          <p:nvPr/>
        </p:nvSpPr>
        <p:spPr>
          <a:xfrm>
            <a:off x="2148631" y="3333341"/>
            <a:ext cx="914400" cy="595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71" name="Rectangle 70"/>
          <p:cNvSpPr/>
          <p:nvPr/>
        </p:nvSpPr>
        <p:spPr>
          <a:xfrm>
            <a:off x="2139106" y="4019111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72" name="Rectangle 71"/>
          <p:cNvSpPr/>
          <p:nvPr/>
        </p:nvSpPr>
        <p:spPr>
          <a:xfrm>
            <a:off x="2139106" y="4754210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73" name="Rectangle 72"/>
          <p:cNvSpPr/>
          <p:nvPr/>
        </p:nvSpPr>
        <p:spPr>
          <a:xfrm>
            <a:off x="2120056" y="5446291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cxnSp>
        <p:nvCxnSpPr>
          <p:cNvPr id="80" name="Curved Connector 79"/>
          <p:cNvCxnSpPr>
            <a:stCxn id="43" idx="3"/>
            <a:endCxn id="11" idx="1"/>
          </p:cNvCxnSpPr>
          <p:nvPr/>
        </p:nvCxnSpPr>
        <p:spPr bwMode="auto">
          <a:xfrm flipV="1">
            <a:off x="6059645" y="3971219"/>
            <a:ext cx="2005753" cy="419100"/>
          </a:xfrm>
          <a:prstGeom prst="curvedConnector3">
            <a:avLst/>
          </a:prstGeom>
          <a:ln>
            <a:solidFill>
              <a:srgbClr val="92D05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5" name="Curved Connector 84"/>
          <p:cNvCxnSpPr>
            <a:stCxn id="27" idx="3"/>
            <a:endCxn id="11" idx="1"/>
          </p:cNvCxnSpPr>
          <p:nvPr/>
        </p:nvCxnSpPr>
        <p:spPr bwMode="auto">
          <a:xfrm>
            <a:off x="6059646" y="2285429"/>
            <a:ext cx="2005752" cy="1685790"/>
          </a:xfrm>
          <a:prstGeom prst="curvedConnector3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2" name="Curved Connector 91"/>
          <p:cNvCxnSpPr>
            <a:stCxn id="9" idx="3"/>
            <a:endCxn id="27" idx="1"/>
          </p:cNvCxnSpPr>
          <p:nvPr/>
        </p:nvCxnSpPr>
        <p:spPr bwMode="auto">
          <a:xfrm>
            <a:off x="3053506" y="1508978"/>
            <a:ext cx="2024803" cy="776451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5" name="Curved Connector 94"/>
          <p:cNvCxnSpPr>
            <a:stCxn id="13" idx="3"/>
            <a:endCxn id="27" idx="1"/>
          </p:cNvCxnSpPr>
          <p:nvPr/>
        </p:nvCxnSpPr>
        <p:spPr bwMode="auto">
          <a:xfrm>
            <a:off x="3063031" y="2198748"/>
            <a:ext cx="2015278" cy="86681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8" name="Curved Connector 97"/>
          <p:cNvCxnSpPr>
            <a:stCxn id="69" idx="3"/>
            <a:endCxn id="27" idx="1"/>
          </p:cNvCxnSpPr>
          <p:nvPr/>
        </p:nvCxnSpPr>
        <p:spPr bwMode="auto">
          <a:xfrm flipV="1">
            <a:off x="3063031" y="2285429"/>
            <a:ext cx="2015278" cy="648418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1" name="Curved Connector 100"/>
          <p:cNvCxnSpPr>
            <a:stCxn id="70" idx="3"/>
            <a:endCxn id="27" idx="1"/>
          </p:cNvCxnSpPr>
          <p:nvPr/>
        </p:nvCxnSpPr>
        <p:spPr bwMode="auto">
          <a:xfrm flipV="1">
            <a:off x="3063031" y="2285429"/>
            <a:ext cx="2015278" cy="1345569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5" name="Curved Connector 104"/>
          <p:cNvCxnSpPr>
            <a:stCxn id="71" idx="3"/>
            <a:endCxn id="27" idx="1"/>
          </p:cNvCxnSpPr>
          <p:nvPr/>
        </p:nvCxnSpPr>
        <p:spPr bwMode="auto">
          <a:xfrm flipV="1">
            <a:off x="3072556" y="2285429"/>
            <a:ext cx="2005753" cy="2035339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8" name="Curved Connector 107"/>
          <p:cNvCxnSpPr>
            <a:stCxn id="72" idx="3"/>
            <a:endCxn id="27" idx="1"/>
          </p:cNvCxnSpPr>
          <p:nvPr/>
        </p:nvCxnSpPr>
        <p:spPr bwMode="auto">
          <a:xfrm flipV="1">
            <a:off x="3072556" y="2285429"/>
            <a:ext cx="2005753" cy="2770438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1" name="Curved Connector 110"/>
          <p:cNvCxnSpPr>
            <a:stCxn id="73" idx="3"/>
            <a:endCxn id="27" idx="1"/>
          </p:cNvCxnSpPr>
          <p:nvPr/>
        </p:nvCxnSpPr>
        <p:spPr bwMode="auto">
          <a:xfrm flipV="1">
            <a:off x="3053506" y="2285429"/>
            <a:ext cx="2024803" cy="3462519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 bwMode="auto">
          <a:xfrm>
            <a:off x="5078308" y="3728320"/>
            <a:ext cx="981337" cy="1323997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104368" y="3754579"/>
            <a:ext cx="715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OPA: </a:t>
            </a:r>
          </a:p>
          <a:p>
            <a:r>
              <a:rPr lang="en-US" dirty="0">
                <a:latin typeface="+mn-lt"/>
              </a:rPr>
              <a:t>o2ib1</a:t>
            </a:r>
          </a:p>
        </p:txBody>
      </p:sp>
      <p:cxnSp>
        <p:nvCxnSpPr>
          <p:cNvPr id="47" name="Curved Connector 46"/>
          <p:cNvCxnSpPr>
            <a:stCxn id="9" idx="3"/>
            <a:endCxn id="43" idx="1"/>
          </p:cNvCxnSpPr>
          <p:nvPr/>
        </p:nvCxnSpPr>
        <p:spPr bwMode="auto">
          <a:xfrm>
            <a:off x="3053506" y="1508978"/>
            <a:ext cx="2024802" cy="2881341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0" name="Curved Connector 49"/>
          <p:cNvCxnSpPr>
            <a:stCxn id="13" idx="3"/>
            <a:endCxn id="43" idx="1"/>
          </p:cNvCxnSpPr>
          <p:nvPr/>
        </p:nvCxnSpPr>
        <p:spPr bwMode="auto">
          <a:xfrm>
            <a:off x="3063031" y="2198748"/>
            <a:ext cx="2015277" cy="2191571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4" name="Curved Connector 53"/>
          <p:cNvCxnSpPr>
            <a:stCxn id="69" idx="3"/>
            <a:endCxn id="43" idx="1"/>
          </p:cNvCxnSpPr>
          <p:nvPr/>
        </p:nvCxnSpPr>
        <p:spPr bwMode="auto">
          <a:xfrm>
            <a:off x="3063031" y="2933847"/>
            <a:ext cx="2015277" cy="1456472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7" name="Curved Connector 56"/>
          <p:cNvCxnSpPr>
            <a:stCxn id="70" idx="3"/>
            <a:endCxn id="43" idx="1"/>
          </p:cNvCxnSpPr>
          <p:nvPr/>
        </p:nvCxnSpPr>
        <p:spPr bwMode="auto">
          <a:xfrm>
            <a:off x="3063031" y="3630998"/>
            <a:ext cx="2015277" cy="759321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0" name="Curved Connector 59"/>
          <p:cNvCxnSpPr>
            <a:stCxn id="71" idx="3"/>
            <a:endCxn id="43" idx="1"/>
          </p:cNvCxnSpPr>
          <p:nvPr/>
        </p:nvCxnSpPr>
        <p:spPr bwMode="auto">
          <a:xfrm>
            <a:off x="3072556" y="4320768"/>
            <a:ext cx="2005752" cy="69551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3" name="Curved Connector 62"/>
          <p:cNvCxnSpPr>
            <a:stCxn id="72" idx="3"/>
            <a:endCxn id="43" idx="1"/>
          </p:cNvCxnSpPr>
          <p:nvPr/>
        </p:nvCxnSpPr>
        <p:spPr bwMode="auto">
          <a:xfrm flipV="1">
            <a:off x="3072556" y="4390319"/>
            <a:ext cx="2005752" cy="665548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6" name="Curved Connector 65"/>
          <p:cNvCxnSpPr>
            <a:stCxn id="73" idx="3"/>
            <a:endCxn id="43" idx="1"/>
          </p:cNvCxnSpPr>
          <p:nvPr/>
        </p:nvCxnSpPr>
        <p:spPr bwMode="auto">
          <a:xfrm flipV="1">
            <a:off x="3053506" y="4390319"/>
            <a:ext cx="2024802" cy="1357629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049558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Multi-Rail LNet: What and Why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05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Configuring the Clients and OSS:</a:t>
            </a:r>
          </a:p>
          <a:p>
            <a:pPr>
              <a:spcBef>
                <a:spcPts val="0"/>
              </a:spcBef>
            </a:pPr>
            <a:endParaRPr lang="en-US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net: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- net type: o2ib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local NI(s):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  - interfaces: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         0: ib0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- net type: o2ib1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local NI(s):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  - interfaces: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         0: ib1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endParaRPr lang="en-US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en-US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selection: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- type: net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net: o2ib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priority: 0 # highest priority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- type: net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net: o2ib1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priority: 1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Improved Resiliency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2942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Multi Network Filesystem Access</a:t>
            </a:r>
            <a:endParaRPr lang="en-US" i="1" dirty="0"/>
          </a:p>
        </p:txBody>
      </p:sp>
      <p:sp>
        <p:nvSpPr>
          <p:cNvPr id="4" name="Flowchart: Magnetic Disk 3"/>
          <p:cNvSpPr/>
          <p:nvPr/>
        </p:nvSpPr>
        <p:spPr>
          <a:xfrm>
            <a:off x="8975874" y="2123471"/>
            <a:ext cx="800101" cy="428625"/>
          </a:xfrm>
          <a:prstGeom prst="flowChartMagneticDisk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MGT</a:t>
            </a:r>
          </a:p>
        </p:txBody>
      </p:sp>
      <p:sp>
        <p:nvSpPr>
          <p:cNvPr id="5" name="Flowchart: Magnetic Disk 4"/>
          <p:cNvSpPr/>
          <p:nvPr/>
        </p:nvSpPr>
        <p:spPr>
          <a:xfrm>
            <a:off x="8975873" y="2720265"/>
            <a:ext cx="800101" cy="475488"/>
          </a:xfrm>
          <a:prstGeom prst="flowChartMagneticDisk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MDT</a:t>
            </a:r>
          </a:p>
        </p:txBody>
      </p:sp>
      <p:sp>
        <p:nvSpPr>
          <p:cNvPr id="7" name="Flowchart: Magnetic Disk 6"/>
          <p:cNvSpPr/>
          <p:nvPr/>
        </p:nvSpPr>
        <p:spPr>
          <a:xfrm>
            <a:off x="8975873" y="3521952"/>
            <a:ext cx="800102" cy="838200"/>
          </a:xfrm>
          <a:prstGeom prst="flowChartMagneticDisk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sp>
        <p:nvSpPr>
          <p:cNvPr id="8" name="Rectangle 7"/>
          <p:cNvSpPr/>
          <p:nvPr/>
        </p:nvSpPr>
        <p:spPr>
          <a:xfrm>
            <a:off x="7608197" y="2123472"/>
            <a:ext cx="914400" cy="428625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MGS</a:t>
            </a:r>
          </a:p>
        </p:txBody>
      </p:sp>
      <p:sp>
        <p:nvSpPr>
          <p:cNvPr id="9" name="Rectangle 8"/>
          <p:cNvSpPr/>
          <p:nvPr/>
        </p:nvSpPr>
        <p:spPr>
          <a:xfrm>
            <a:off x="1659604" y="1133262"/>
            <a:ext cx="914400" cy="595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7608197" y="2720265"/>
            <a:ext cx="914400" cy="475489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MDS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08197" y="3521952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650079" y="1819032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cxnSp>
        <p:nvCxnSpPr>
          <p:cNvPr id="16" name="Straight Connector 15"/>
          <p:cNvCxnSpPr>
            <a:stCxn id="11" idx="3"/>
            <a:endCxn id="7" idx="2"/>
          </p:cNvCxnSpPr>
          <p:nvPr/>
        </p:nvCxnSpPr>
        <p:spPr>
          <a:xfrm>
            <a:off x="8522597" y="3941052"/>
            <a:ext cx="453276" cy="0"/>
          </a:xfrm>
          <a:prstGeom prst="line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9" name="Straight Connector 18"/>
          <p:cNvCxnSpPr>
            <a:stCxn id="10" idx="3"/>
            <a:endCxn id="5" idx="2"/>
          </p:cNvCxnSpPr>
          <p:nvPr/>
        </p:nvCxnSpPr>
        <p:spPr>
          <a:xfrm flipV="1">
            <a:off x="8522597" y="2958009"/>
            <a:ext cx="453276" cy="1"/>
          </a:xfrm>
          <a:prstGeom prst="line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" name="Straight Connector 19"/>
          <p:cNvCxnSpPr>
            <a:stCxn id="8" idx="3"/>
            <a:endCxn id="4" idx="2"/>
          </p:cNvCxnSpPr>
          <p:nvPr/>
        </p:nvCxnSpPr>
        <p:spPr>
          <a:xfrm flipV="1">
            <a:off x="8522597" y="2337784"/>
            <a:ext cx="453277" cy="1"/>
          </a:xfrm>
          <a:prstGeom prst="line">
            <a:avLst/>
          </a:prstGeom>
          <a:noFill/>
          <a:ln w="25400" cap="flat" cmpd="sng" algn="ctr">
            <a:solidFill>
              <a:schemeClr val="tx2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7" name="Rounded Rectangle 26"/>
          <p:cNvSpPr/>
          <p:nvPr/>
        </p:nvSpPr>
        <p:spPr bwMode="auto">
          <a:xfrm>
            <a:off x="4500975" y="1593263"/>
            <a:ext cx="981337" cy="1323997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32574" y="1650592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o2ib0</a:t>
            </a:r>
          </a:p>
        </p:txBody>
      </p:sp>
      <p:cxnSp>
        <p:nvCxnSpPr>
          <p:cNvPr id="36" name="Curved Connector 35"/>
          <p:cNvCxnSpPr>
            <a:stCxn id="27" idx="3"/>
            <a:endCxn id="8" idx="1"/>
          </p:cNvCxnSpPr>
          <p:nvPr/>
        </p:nvCxnSpPr>
        <p:spPr bwMode="auto">
          <a:xfrm>
            <a:off x="5482312" y="2255262"/>
            <a:ext cx="2125885" cy="82523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27" idx="3"/>
            <a:endCxn id="10" idx="1"/>
          </p:cNvCxnSpPr>
          <p:nvPr/>
        </p:nvCxnSpPr>
        <p:spPr bwMode="auto">
          <a:xfrm>
            <a:off x="5482312" y="2255262"/>
            <a:ext cx="2125885" cy="702748"/>
          </a:xfrm>
          <a:prstGeom prst="curvedConnector3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1650079" y="2554131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71" name="Rectangle 70"/>
          <p:cNvSpPr/>
          <p:nvPr/>
        </p:nvSpPr>
        <p:spPr>
          <a:xfrm>
            <a:off x="1659604" y="3941052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72" name="Rectangle 71"/>
          <p:cNvSpPr/>
          <p:nvPr/>
        </p:nvSpPr>
        <p:spPr>
          <a:xfrm>
            <a:off x="1659604" y="4676151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640554" y="5368232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cxnSp>
        <p:nvCxnSpPr>
          <p:cNvPr id="80" name="Curved Connector 79"/>
          <p:cNvCxnSpPr>
            <a:stCxn id="43" idx="3"/>
            <a:endCxn id="8" idx="1"/>
          </p:cNvCxnSpPr>
          <p:nvPr/>
        </p:nvCxnSpPr>
        <p:spPr bwMode="auto">
          <a:xfrm flipV="1">
            <a:off x="5482311" y="2337785"/>
            <a:ext cx="2125886" cy="2022367"/>
          </a:xfrm>
          <a:prstGeom prst="curvedConnector3">
            <a:avLst/>
          </a:prstGeom>
          <a:ln>
            <a:solidFill>
              <a:srgbClr val="92D05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5" name="Curved Connector 84"/>
          <p:cNvCxnSpPr>
            <a:stCxn id="27" idx="3"/>
            <a:endCxn id="11" idx="1"/>
          </p:cNvCxnSpPr>
          <p:nvPr/>
        </p:nvCxnSpPr>
        <p:spPr bwMode="auto">
          <a:xfrm>
            <a:off x="5482312" y="2255262"/>
            <a:ext cx="2125885" cy="1685790"/>
          </a:xfrm>
          <a:prstGeom prst="curvedConnector3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2" name="Curved Connector 91"/>
          <p:cNvCxnSpPr>
            <a:stCxn id="9" idx="3"/>
            <a:endCxn id="27" idx="1"/>
          </p:cNvCxnSpPr>
          <p:nvPr/>
        </p:nvCxnSpPr>
        <p:spPr bwMode="auto">
          <a:xfrm>
            <a:off x="2574004" y="1430919"/>
            <a:ext cx="1926971" cy="824343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5" name="Curved Connector 94"/>
          <p:cNvCxnSpPr>
            <a:stCxn id="13" idx="3"/>
            <a:endCxn id="27" idx="1"/>
          </p:cNvCxnSpPr>
          <p:nvPr/>
        </p:nvCxnSpPr>
        <p:spPr bwMode="auto">
          <a:xfrm>
            <a:off x="2583529" y="2120689"/>
            <a:ext cx="1917446" cy="134573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8" name="Curved Connector 97"/>
          <p:cNvCxnSpPr>
            <a:stCxn id="69" idx="3"/>
            <a:endCxn id="27" idx="1"/>
          </p:cNvCxnSpPr>
          <p:nvPr/>
        </p:nvCxnSpPr>
        <p:spPr bwMode="auto">
          <a:xfrm flipV="1">
            <a:off x="2583529" y="2255262"/>
            <a:ext cx="1917446" cy="600526"/>
          </a:xfrm>
          <a:prstGeom prst="curvedConnector3">
            <a:avLst>
              <a:gd name="adj1" fmla="val 50000"/>
            </a:avLst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 bwMode="auto">
          <a:xfrm>
            <a:off x="4500974" y="3698153"/>
            <a:ext cx="981337" cy="1323997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27034" y="3724412"/>
            <a:ext cx="595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tcp0</a:t>
            </a:r>
          </a:p>
        </p:txBody>
      </p:sp>
      <p:cxnSp>
        <p:nvCxnSpPr>
          <p:cNvPr id="60" name="Curved Connector 59"/>
          <p:cNvCxnSpPr>
            <a:stCxn id="71" idx="3"/>
            <a:endCxn id="43" idx="1"/>
          </p:cNvCxnSpPr>
          <p:nvPr/>
        </p:nvCxnSpPr>
        <p:spPr bwMode="auto">
          <a:xfrm>
            <a:off x="2593054" y="4242709"/>
            <a:ext cx="1907920" cy="117443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3" name="Curved Connector 62"/>
          <p:cNvCxnSpPr>
            <a:stCxn id="72" idx="3"/>
            <a:endCxn id="43" idx="1"/>
          </p:cNvCxnSpPr>
          <p:nvPr/>
        </p:nvCxnSpPr>
        <p:spPr bwMode="auto">
          <a:xfrm flipV="1">
            <a:off x="2593054" y="4360152"/>
            <a:ext cx="1907920" cy="617656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6" name="Curved Connector 65"/>
          <p:cNvCxnSpPr>
            <a:stCxn id="73" idx="3"/>
            <a:endCxn id="43" idx="1"/>
          </p:cNvCxnSpPr>
          <p:nvPr/>
        </p:nvCxnSpPr>
        <p:spPr bwMode="auto">
          <a:xfrm flipV="1">
            <a:off x="2574004" y="4360152"/>
            <a:ext cx="1926970" cy="1309737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5" name="Curved Connector 44"/>
          <p:cNvCxnSpPr>
            <a:stCxn id="43" idx="3"/>
            <a:endCxn id="10" idx="1"/>
          </p:cNvCxnSpPr>
          <p:nvPr/>
        </p:nvCxnSpPr>
        <p:spPr bwMode="auto">
          <a:xfrm flipV="1">
            <a:off x="5482311" y="2958010"/>
            <a:ext cx="2125886" cy="1402142"/>
          </a:xfrm>
          <a:prstGeom prst="curvedConnector3">
            <a:avLst>
              <a:gd name="adj1" fmla="val 50000"/>
            </a:avLst>
          </a:prstGeom>
          <a:ln>
            <a:solidFill>
              <a:srgbClr val="92D05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8" name="Curved Connector 47"/>
          <p:cNvCxnSpPr>
            <a:stCxn id="43" idx="3"/>
            <a:endCxn id="11" idx="1"/>
          </p:cNvCxnSpPr>
          <p:nvPr/>
        </p:nvCxnSpPr>
        <p:spPr bwMode="auto">
          <a:xfrm flipV="1">
            <a:off x="5482311" y="3941052"/>
            <a:ext cx="2125886" cy="419100"/>
          </a:xfrm>
          <a:prstGeom prst="curvedConnector3">
            <a:avLst/>
          </a:prstGeom>
          <a:ln>
            <a:solidFill>
              <a:srgbClr val="92D05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095280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>
                <a:solidFill>
                  <a:schemeClr val="accent1"/>
                </a:solidFill>
              </a:rPr>
              <a:t>TCP Clients</a:t>
            </a:r>
          </a:p>
          <a:p>
            <a:pPr>
              <a:spcBef>
                <a:spcPts val="0"/>
              </a:spcBef>
            </a:pPr>
            <a:endParaRPr lang="en-US" dirty="0">
              <a:solidFill>
                <a:schemeClr val="accent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net: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- net type: tcp0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local NI(s):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  - interfaces: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         0: eth0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peer: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- primary </a:t>
            </a:r>
            <a:r>
              <a:rPr lang="en-US" sz="2200" dirty="0" err="1">
                <a:solidFill>
                  <a:schemeClr val="tx1"/>
                </a:solidFill>
              </a:rPr>
              <a:t>nid</a:t>
            </a:r>
            <a:r>
              <a:rPr lang="en-US" sz="2200" dirty="0">
                <a:solidFill>
                  <a:schemeClr val="tx1"/>
                </a:solidFill>
              </a:rPr>
              <a:t>: &lt;mgs-</a:t>
            </a:r>
            <a:r>
              <a:rPr lang="en-US" sz="2200" dirty="0" err="1">
                <a:solidFill>
                  <a:schemeClr val="tx1"/>
                </a:solidFill>
              </a:rPr>
              <a:t>ib</a:t>
            </a:r>
            <a:r>
              <a:rPr lang="en-US" sz="2200" dirty="0">
                <a:solidFill>
                  <a:schemeClr val="tx1"/>
                </a:solidFill>
              </a:rPr>
              <a:t>-</a:t>
            </a:r>
            <a:r>
              <a:rPr lang="en-US" sz="2200" dirty="0" err="1">
                <a:solidFill>
                  <a:schemeClr val="tx1"/>
                </a:solidFill>
              </a:rPr>
              <a:t>ip</a:t>
            </a:r>
            <a:r>
              <a:rPr lang="en-US" sz="2200" dirty="0">
                <a:solidFill>
                  <a:schemeClr val="tx1"/>
                </a:solidFill>
              </a:rPr>
              <a:t>&gt;@o2ib0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peer </a:t>
            </a:r>
            <a:r>
              <a:rPr lang="en-US" sz="2200" dirty="0" err="1">
                <a:solidFill>
                  <a:schemeClr val="tx1"/>
                </a:solidFill>
              </a:rPr>
              <a:t>ni</a:t>
            </a:r>
            <a:r>
              <a:rPr lang="en-US" sz="2200" dirty="0">
                <a:solidFill>
                  <a:schemeClr val="tx1"/>
                </a:solidFill>
              </a:rPr>
              <a:t>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    - </a:t>
            </a:r>
            <a:r>
              <a:rPr lang="en-US" sz="2200" dirty="0" err="1">
                <a:solidFill>
                  <a:schemeClr val="tx1"/>
                </a:solidFill>
              </a:rPr>
              <a:t>nid</a:t>
            </a:r>
            <a:r>
              <a:rPr lang="en-US" sz="2200" dirty="0">
                <a:solidFill>
                  <a:schemeClr val="tx1"/>
                </a:solidFill>
              </a:rPr>
              <a:t>: &lt;mgs-tcp-ip&gt;@tcp0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selection: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- type: </a:t>
            </a:r>
            <a:r>
              <a:rPr lang="en-US" sz="2200" dirty="0" err="1">
                <a:solidFill>
                  <a:schemeClr val="tx1"/>
                </a:solidFill>
              </a:rPr>
              <a:t>nid</a:t>
            </a:r>
            <a:endParaRPr lang="en-US" sz="22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- </a:t>
            </a:r>
            <a:r>
              <a:rPr lang="en-US" sz="2200" dirty="0" err="1">
                <a:solidFill>
                  <a:schemeClr val="tx1"/>
                </a:solidFill>
              </a:rPr>
              <a:t>nid</a:t>
            </a:r>
            <a:r>
              <a:rPr lang="en-US" sz="2200" dirty="0">
                <a:solidFill>
                  <a:schemeClr val="tx1"/>
                </a:solidFill>
              </a:rPr>
              <a:t>: *.*.*.*@</a:t>
            </a:r>
            <a:r>
              <a:rPr lang="en-US" sz="2200" dirty="0" err="1">
                <a:solidFill>
                  <a:schemeClr val="tx1"/>
                </a:solidFill>
              </a:rPr>
              <a:t>tcp</a:t>
            </a:r>
            <a:r>
              <a:rPr lang="en-US" sz="2200" dirty="0">
                <a:solidFill>
                  <a:schemeClr val="tx1"/>
                </a:solidFill>
              </a:rPr>
              <a:t>*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- priority: 0 # highest priority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Multi Network Filesystem Access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>
                <a:solidFill>
                  <a:schemeClr val="accent1"/>
                </a:solidFill>
              </a:rPr>
              <a:t>IB Clients</a:t>
            </a:r>
          </a:p>
          <a:p>
            <a:pPr>
              <a:spcBef>
                <a:spcPts val="0"/>
              </a:spcBef>
            </a:pPr>
            <a:endParaRPr lang="en-US" dirty="0">
              <a:solidFill>
                <a:schemeClr val="accent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net: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- net type: o2ib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local NI(s):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  - interfaces: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         0: ib0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peer: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- primary </a:t>
            </a:r>
            <a:r>
              <a:rPr lang="en-US" sz="2200" dirty="0" err="1">
                <a:solidFill>
                  <a:schemeClr val="tx1"/>
                </a:solidFill>
              </a:rPr>
              <a:t>nid</a:t>
            </a:r>
            <a:r>
              <a:rPr lang="en-US" sz="2200" dirty="0">
                <a:solidFill>
                  <a:schemeClr val="tx1"/>
                </a:solidFill>
              </a:rPr>
              <a:t>: &lt;mgs-</a:t>
            </a:r>
            <a:r>
              <a:rPr lang="en-US" sz="2200" dirty="0" err="1">
                <a:solidFill>
                  <a:schemeClr val="tx1"/>
                </a:solidFill>
              </a:rPr>
              <a:t>ib</a:t>
            </a:r>
            <a:r>
              <a:rPr lang="en-US" sz="2200" dirty="0">
                <a:solidFill>
                  <a:schemeClr val="tx1"/>
                </a:solidFill>
              </a:rPr>
              <a:t>-</a:t>
            </a:r>
            <a:r>
              <a:rPr lang="en-US" sz="2200" dirty="0" err="1">
                <a:solidFill>
                  <a:schemeClr val="tx1"/>
                </a:solidFill>
              </a:rPr>
              <a:t>ip</a:t>
            </a:r>
            <a:r>
              <a:rPr lang="en-US" sz="2200" dirty="0">
                <a:solidFill>
                  <a:schemeClr val="tx1"/>
                </a:solidFill>
              </a:rPr>
              <a:t>&gt;@o2ib0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peer </a:t>
            </a:r>
            <a:r>
              <a:rPr lang="en-US" sz="2200" dirty="0" err="1">
                <a:solidFill>
                  <a:schemeClr val="tx1"/>
                </a:solidFill>
              </a:rPr>
              <a:t>ni</a:t>
            </a:r>
            <a:r>
              <a:rPr lang="en-US" sz="2200" dirty="0">
                <a:solidFill>
                  <a:schemeClr val="tx1"/>
                </a:solidFill>
              </a:rPr>
              <a:t>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      - </a:t>
            </a:r>
            <a:r>
              <a:rPr lang="en-US" sz="2200" dirty="0" err="1">
                <a:solidFill>
                  <a:schemeClr val="tx1"/>
                </a:solidFill>
              </a:rPr>
              <a:t>nid</a:t>
            </a:r>
            <a:r>
              <a:rPr lang="en-US" sz="2200" dirty="0">
                <a:solidFill>
                  <a:schemeClr val="tx1"/>
                </a:solidFill>
              </a:rPr>
              <a:t>: &lt;mgs-</a:t>
            </a:r>
            <a:r>
              <a:rPr lang="en-US" sz="2200" dirty="0" err="1">
                <a:solidFill>
                  <a:schemeClr val="tx1"/>
                </a:solidFill>
              </a:rPr>
              <a:t>tcp</a:t>
            </a:r>
            <a:r>
              <a:rPr lang="en-US" sz="2200" dirty="0">
                <a:solidFill>
                  <a:schemeClr val="tx1"/>
                </a:solidFill>
              </a:rPr>
              <a:t>-</a:t>
            </a:r>
            <a:r>
              <a:rPr lang="en-US" sz="2200" dirty="0" err="1">
                <a:solidFill>
                  <a:schemeClr val="tx1"/>
                </a:solidFill>
              </a:rPr>
              <a:t>ip</a:t>
            </a:r>
            <a:r>
              <a:rPr lang="en-US" sz="2200" dirty="0">
                <a:solidFill>
                  <a:schemeClr val="tx1"/>
                </a:solidFill>
              </a:rPr>
              <a:t>&gt;@tcp0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selection: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- type: </a:t>
            </a:r>
            <a:r>
              <a:rPr lang="en-US" sz="2200" dirty="0" err="1">
                <a:solidFill>
                  <a:schemeClr val="tx1"/>
                </a:solidFill>
              </a:rPr>
              <a:t>nid</a:t>
            </a:r>
            <a:endParaRPr lang="en-US" sz="22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- </a:t>
            </a:r>
            <a:r>
              <a:rPr lang="en-US" sz="2200" dirty="0" err="1">
                <a:solidFill>
                  <a:schemeClr val="tx1"/>
                </a:solidFill>
              </a:rPr>
              <a:t>nid</a:t>
            </a:r>
            <a:r>
              <a:rPr lang="en-US" sz="2200" dirty="0">
                <a:solidFill>
                  <a:schemeClr val="tx1"/>
                </a:solidFill>
              </a:rPr>
              <a:t>: *.*.*.*@o2ib*</a:t>
            </a:r>
          </a:p>
          <a:p>
            <a:pPr>
              <a:spcBef>
                <a:spcPts val="0"/>
              </a:spcBef>
            </a:pPr>
            <a:r>
              <a:rPr lang="en-US" sz="2200" dirty="0">
                <a:solidFill>
                  <a:schemeClr val="tx1"/>
                </a:solidFill>
              </a:rPr>
              <a:t>    - priority: 0 # highest priority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8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/>
              <a:t>This is a single fabric with a </a:t>
            </a:r>
            <a:r>
              <a:rPr lang="en-US" dirty="0">
                <a:solidFill>
                  <a:schemeClr val="accent5"/>
                </a:solidFill>
              </a:rPr>
              <a:t>bottleneck</a:t>
            </a:r>
            <a:r>
              <a:rPr lang="en-US" dirty="0"/>
              <a:t>.</a:t>
            </a:r>
          </a:p>
          <a:p>
            <a:r>
              <a:rPr lang="en-US" sz="2200" dirty="0">
                <a:solidFill>
                  <a:schemeClr val="tx1"/>
                </a:solidFill>
              </a:rPr>
              <a:t>Client1: 10.10.10.2@o2ib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Client2: 10.10.10.3@o2ib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MGS-1: 10.10.10.4@o2ib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MGS-2: 10.10.10.5@o2ib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MDS-1: 10.10.10.6@o2ib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MDS-2: 10.10.10.7@o2ib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OSS1-1: 10.10.10.8@o2ib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OSS1-2: 10.10.10.9@o2ib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OSS2-1: 10.10.10.10@o2ib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OSS2-2: 10.10.10.11@o2ib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Fine Grained Traffic Control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1949482" y="1155764"/>
            <a:ext cx="1471395" cy="4924764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cxnSp>
        <p:nvCxnSpPr>
          <p:cNvPr id="7" name="Straight Connector 6"/>
          <p:cNvCxnSpPr>
            <a:stCxn id="31" idx="3"/>
          </p:cNvCxnSpPr>
          <p:nvPr/>
        </p:nvCxnSpPr>
        <p:spPr bwMode="auto">
          <a:xfrm flipV="1">
            <a:off x="1533525" y="1579593"/>
            <a:ext cx="717871" cy="16639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 flipV="1">
            <a:off x="3252930" y="1984345"/>
            <a:ext cx="541959" cy="2126544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endCxn id="28" idx="3"/>
          </p:cNvCxnSpPr>
          <p:nvPr/>
        </p:nvCxnSpPr>
        <p:spPr bwMode="auto">
          <a:xfrm flipH="1" flipV="1">
            <a:off x="3244208" y="1755490"/>
            <a:ext cx="495266" cy="1168871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H="1" flipV="1">
            <a:off x="3183686" y="1492493"/>
            <a:ext cx="573086" cy="514962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flipH="1">
            <a:off x="3166912" y="1398177"/>
            <a:ext cx="589860" cy="31419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Flowchart: Magnetic Disk 12"/>
          <p:cNvSpPr/>
          <p:nvPr/>
        </p:nvSpPr>
        <p:spPr>
          <a:xfrm>
            <a:off x="5124449" y="1297094"/>
            <a:ext cx="800101" cy="428625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MGT</a:t>
            </a:r>
          </a:p>
        </p:txBody>
      </p:sp>
      <p:sp>
        <p:nvSpPr>
          <p:cNvPr id="14" name="Flowchart: Magnetic Disk 13"/>
          <p:cNvSpPr/>
          <p:nvPr/>
        </p:nvSpPr>
        <p:spPr>
          <a:xfrm>
            <a:off x="5124448" y="1893888"/>
            <a:ext cx="800101" cy="475488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MDT</a:t>
            </a:r>
          </a:p>
        </p:txBody>
      </p:sp>
      <p:sp>
        <p:nvSpPr>
          <p:cNvPr id="16" name="Flowchart: Magnetic Disk 15"/>
          <p:cNvSpPr/>
          <p:nvPr/>
        </p:nvSpPr>
        <p:spPr>
          <a:xfrm>
            <a:off x="5124448" y="2695575"/>
            <a:ext cx="800102" cy="838200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756772" y="3905250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OSS2</a:t>
            </a:r>
          </a:p>
        </p:txBody>
      </p:sp>
      <p:sp>
        <p:nvSpPr>
          <p:cNvPr id="18" name="Flowchart: Magnetic Disk 17"/>
          <p:cNvSpPr/>
          <p:nvPr/>
        </p:nvSpPr>
        <p:spPr>
          <a:xfrm>
            <a:off x="5124448" y="3905250"/>
            <a:ext cx="800102" cy="838200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cxnSp>
        <p:nvCxnSpPr>
          <p:cNvPr id="19" name="Straight Connector 18"/>
          <p:cNvCxnSpPr>
            <a:stCxn id="41" idx="3"/>
            <a:endCxn id="16" idx="2"/>
          </p:cNvCxnSpPr>
          <p:nvPr/>
        </p:nvCxnSpPr>
        <p:spPr>
          <a:xfrm>
            <a:off x="4671172" y="3114675"/>
            <a:ext cx="453276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" name="Straight Connector 19"/>
          <p:cNvCxnSpPr>
            <a:stCxn id="17" idx="3"/>
            <a:endCxn id="18" idx="2"/>
          </p:cNvCxnSpPr>
          <p:nvPr/>
        </p:nvCxnSpPr>
        <p:spPr>
          <a:xfrm>
            <a:off x="4671172" y="4324350"/>
            <a:ext cx="453276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2" name="Straight Connector 21"/>
          <p:cNvCxnSpPr>
            <a:stCxn id="40" idx="3"/>
            <a:endCxn id="14" idx="2"/>
          </p:cNvCxnSpPr>
          <p:nvPr/>
        </p:nvCxnSpPr>
        <p:spPr>
          <a:xfrm flipV="1">
            <a:off x="4671172" y="2131632"/>
            <a:ext cx="453276" cy="1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3" name="Straight Connector 22"/>
          <p:cNvCxnSpPr>
            <a:stCxn id="39" idx="3"/>
            <a:endCxn id="13" idx="2"/>
          </p:cNvCxnSpPr>
          <p:nvPr/>
        </p:nvCxnSpPr>
        <p:spPr>
          <a:xfrm flipV="1">
            <a:off x="4671172" y="1511407"/>
            <a:ext cx="453277" cy="1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7" name="Straight Connector 26"/>
          <p:cNvCxnSpPr>
            <a:stCxn id="30" idx="3"/>
          </p:cNvCxnSpPr>
          <p:nvPr/>
        </p:nvCxnSpPr>
        <p:spPr bwMode="auto">
          <a:xfrm>
            <a:off x="1543050" y="2286002"/>
            <a:ext cx="635328" cy="2969499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 bwMode="auto">
          <a:xfrm>
            <a:off x="2160370" y="1298290"/>
            <a:ext cx="1083838" cy="914400"/>
          </a:xfrm>
          <a:prstGeom prst="roundRect">
            <a:avLst/>
          </a:prstGeom>
          <a:solidFill>
            <a:schemeClr val="accent6"/>
          </a:solidFill>
          <a:ln w="3175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09600" y="1984345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Client2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19125" y="1298575"/>
            <a:ext cx="914400" cy="595313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Client1</a:t>
            </a:r>
          </a:p>
        </p:txBody>
      </p:sp>
      <p:cxnSp>
        <p:nvCxnSpPr>
          <p:cNvPr id="33" name="Straight Connector 32"/>
          <p:cNvCxnSpPr/>
          <p:nvPr/>
        </p:nvCxnSpPr>
        <p:spPr bwMode="auto">
          <a:xfrm flipH="1">
            <a:off x="3234922" y="4531953"/>
            <a:ext cx="521850" cy="1093696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 bwMode="auto">
          <a:xfrm flipH="1">
            <a:off x="3211008" y="3315848"/>
            <a:ext cx="627351" cy="2027696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 bwMode="auto">
          <a:xfrm flipH="1">
            <a:off x="3171343" y="2286001"/>
            <a:ext cx="585429" cy="2792800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9" idx="1"/>
          </p:cNvCxnSpPr>
          <p:nvPr/>
        </p:nvCxnSpPr>
        <p:spPr bwMode="auto">
          <a:xfrm flipH="1">
            <a:off x="3102303" y="1511408"/>
            <a:ext cx="654469" cy="3491635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 bwMode="auto">
          <a:xfrm>
            <a:off x="2160370" y="5019675"/>
            <a:ext cx="1083838" cy="914400"/>
          </a:xfrm>
          <a:prstGeom prst="roundRect">
            <a:avLst/>
          </a:prstGeom>
          <a:solidFill>
            <a:schemeClr val="accent6"/>
          </a:solidFill>
          <a:ln w="3175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756772" y="1297095"/>
            <a:ext cx="914400" cy="428625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MGS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756772" y="1893888"/>
            <a:ext cx="914400" cy="475489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MDS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3756772" y="2695575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OSS1</a:t>
            </a:r>
          </a:p>
        </p:txBody>
      </p:sp>
      <p:cxnSp>
        <p:nvCxnSpPr>
          <p:cNvPr id="42" name="Straight Connector 41"/>
          <p:cNvCxnSpPr>
            <a:stCxn id="28" idx="2"/>
            <a:endCxn id="37" idx="0"/>
          </p:cNvCxnSpPr>
          <p:nvPr/>
        </p:nvCxnSpPr>
        <p:spPr bwMode="auto">
          <a:xfrm>
            <a:off x="2702289" y="2212690"/>
            <a:ext cx="0" cy="2806985"/>
          </a:xfrm>
          <a:prstGeom prst="line">
            <a:avLst/>
          </a:prstGeom>
          <a:solidFill>
            <a:schemeClr val="bg1"/>
          </a:solidFill>
          <a:ln w="76200" cap="flat" cmpd="sng" algn="ctr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51639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/>
              <a:t>This rule makes </a:t>
            </a:r>
            <a:r>
              <a:rPr lang="en-US" i="1" dirty="0"/>
              <a:t>Client1</a:t>
            </a:r>
            <a:r>
              <a:rPr lang="en-US" dirty="0"/>
              <a:t> avoid the </a:t>
            </a:r>
            <a:r>
              <a:rPr lang="en-US" b="1" dirty="0">
                <a:solidFill>
                  <a:srgbClr val="FF0000"/>
                </a:solidFill>
              </a:rPr>
              <a:t>red</a:t>
            </a:r>
            <a:r>
              <a:rPr lang="en-US" dirty="0"/>
              <a:t> path:</a:t>
            </a:r>
          </a:p>
          <a:p>
            <a:r>
              <a:rPr lang="en-US" sz="2200" dirty="0">
                <a:solidFill>
                  <a:schemeClr val="tx1"/>
                </a:solidFill>
              </a:rPr>
              <a:t>selection: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  - type: peer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    local: 10.10.10.2@o2ib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    remote: 10.10.10.[4-10/2]@o2ib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    priority: 0 # highest priority</a:t>
            </a:r>
          </a:p>
          <a:p>
            <a:r>
              <a:rPr lang="en-US" i="1" dirty="0"/>
              <a:t>Client1</a:t>
            </a:r>
            <a:r>
              <a:rPr lang="en-US" dirty="0"/>
              <a:t> will only use the </a:t>
            </a:r>
            <a:r>
              <a:rPr lang="en-US" b="1" dirty="0">
                <a:solidFill>
                  <a:schemeClr val="accent5"/>
                </a:solidFill>
              </a:rPr>
              <a:t>red</a:t>
            </a:r>
            <a:r>
              <a:rPr lang="en-US" dirty="0"/>
              <a:t> path if there is no other option.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Fine Grained Traffic Control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1949482" y="1155764"/>
            <a:ext cx="1471395" cy="4924764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cxnSp>
        <p:nvCxnSpPr>
          <p:cNvPr id="7" name="Straight Connector 6"/>
          <p:cNvCxnSpPr>
            <a:stCxn id="31" idx="3"/>
          </p:cNvCxnSpPr>
          <p:nvPr/>
        </p:nvCxnSpPr>
        <p:spPr bwMode="auto">
          <a:xfrm flipV="1">
            <a:off x="1533525" y="1579593"/>
            <a:ext cx="717871" cy="16639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 flipV="1">
            <a:off x="3252930" y="1984345"/>
            <a:ext cx="541959" cy="2126544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endCxn id="28" idx="3"/>
          </p:cNvCxnSpPr>
          <p:nvPr/>
        </p:nvCxnSpPr>
        <p:spPr bwMode="auto">
          <a:xfrm flipH="1" flipV="1">
            <a:off x="3244208" y="1755490"/>
            <a:ext cx="495266" cy="1168871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H="1" flipV="1">
            <a:off x="3183686" y="1492493"/>
            <a:ext cx="573086" cy="514962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flipH="1">
            <a:off x="3166912" y="1398177"/>
            <a:ext cx="589860" cy="31419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Flowchart: Magnetic Disk 12"/>
          <p:cNvSpPr/>
          <p:nvPr/>
        </p:nvSpPr>
        <p:spPr>
          <a:xfrm>
            <a:off x="5124449" y="1297094"/>
            <a:ext cx="800101" cy="428625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MGT</a:t>
            </a:r>
          </a:p>
        </p:txBody>
      </p:sp>
      <p:sp>
        <p:nvSpPr>
          <p:cNvPr id="14" name="Flowchart: Magnetic Disk 13"/>
          <p:cNvSpPr/>
          <p:nvPr/>
        </p:nvSpPr>
        <p:spPr>
          <a:xfrm>
            <a:off x="5124448" y="1893888"/>
            <a:ext cx="800101" cy="475488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MDT</a:t>
            </a:r>
          </a:p>
        </p:txBody>
      </p:sp>
      <p:sp>
        <p:nvSpPr>
          <p:cNvPr id="16" name="Flowchart: Magnetic Disk 15"/>
          <p:cNvSpPr/>
          <p:nvPr/>
        </p:nvSpPr>
        <p:spPr>
          <a:xfrm>
            <a:off x="5124448" y="2695575"/>
            <a:ext cx="800102" cy="838200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756772" y="3905250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OSS2</a:t>
            </a:r>
          </a:p>
        </p:txBody>
      </p:sp>
      <p:sp>
        <p:nvSpPr>
          <p:cNvPr id="18" name="Flowchart: Magnetic Disk 17"/>
          <p:cNvSpPr/>
          <p:nvPr/>
        </p:nvSpPr>
        <p:spPr>
          <a:xfrm>
            <a:off x="5124448" y="3905250"/>
            <a:ext cx="800102" cy="838200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cxnSp>
        <p:nvCxnSpPr>
          <p:cNvPr id="19" name="Straight Connector 18"/>
          <p:cNvCxnSpPr>
            <a:stCxn id="41" idx="3"/>
            <a:endCxn id="16" idx="2"/>
          </p:cNvCxnSpPr>
          <p:nvPr/>
        </p:nvCxnSpPr>
        <p:spPr>
          <a:xfrm>
            <a:off x="4671172" y="3114675"/>
            <a:ext cx="453276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" name="Straight Connector 19"/>
          <p:cNvCxnSpPr>
            <a:stCxn id="17" idx="3"/>
            <a:endCxn id="18" idx="2"/>
          </p:cNvCxnSpPr>
          <p:nvPr/>
        </p:nvCxnSpPr>
        <p:spPr>
          <a:xfrm>
            <a:off x="4671172" y="4324350"/>
            <a:ext cx="453276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2" name="Straight Connector 21"/>
          <p:cNvCxnSpPr>
            <a:stCxn id="40" idx="3"/>
            <a:endCxn id="14" idx="2"/>
          </p:cNvCxnSpPr>
          <p:nvPr/>
        </p:nvCxnSpPr>
        <p:spPr>
          <a:xfrm flipV="1">
            <a:off x="4671172" y="2131632"/>
            <a:ext cx="453276" cy="1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3" name="Straight Connector 22"/>
          <p:cNvCxnSpPr>
            <a:stCxn id="39" idx="3"/>
            <a:endCxn id="13" idx="2"/>
          </p:cNvCxnSpPr>
          <p:nvPr/>
        </p:nvCxnSpPr>
        <p:spPr>
          <a:xfrm flipV="1">
            <a:off x="4671172" y="1511407"/>
            <a:ext cx="453277" cy="1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7" name="Straight Connector 26"/>
          <p:cNvCxnSpPr>
            <a:stCxn id="30" idx="3"/>
          </p:cNvCxnSpPr>
          <p:nvPr/>
        </p:nvCxnSpPr>
        <p:spPr bwMode="auto">
          <a:xfrm>
            <a:off x="1543050" y="2286002"/>
            <a:ext cx="635328" cy="2969499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 bwMode="auto">
          <a:xfrm>
            <a:off x="2160370" y="1298290"/>
            <a:ext cx="1083838" cy="914400"/>
          </a:xfrm>
          <a:prstGeom prst="roundRect">
            <a:avLst/>
          </a:prstGeom>
          <a:solidFill>
            <a:schemeClr val="accent6"/>
          </a:solidFill>
          <a:ln w="3175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09600" y="1984345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Client2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19125" y="1298575"/>
            <a:ext cx="914400" cy="595313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Client1</a:t>
            </a:r>
          </a:p>
        </p:txBody>
      </p:sp>
      <p:cxnSp>
        <p:nvCxnSpPr>
          <p:cNvPr id="33" name="Straight Connector 32"/>
          <p:cNvCxnSpPr/>
          <p:nvPr/>
        </p:nvCxnSpPr>
        <p:spPr bwMode="auto">
          <a:xfrm flipH="1">
            <a:off x="3234922" y="4531953"/>
            <a:ext cx="521850" cy="1093696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 bwMode="auto">
          <a:xfrm flipH="1">
            <a:off x="3211008" y="3315848"/>
            <a:ext cx="627351" cy="2027696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 bwMode="auto">
          <a:xfrm flipH="1">
            <a:off x="3171343" y="2286001"/>
            <a:ext cx="585429" cy="2792800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9" idx="1"/>
          </p:cNvCxnSpPr>
          <p:nvPr/>
        </p:nvCxnSpPr>
        <p:spPr bwMode="auto">
          <a:xfrm flipH="1">
            <a:off x="3102303" y="1511408"/>
            <a:ext cx="654469" cy="3491635"/>
          </a:xfrm>
          <a:prstGeom prst="line">
            <a:avLst/>
          </a:prstGeom>
          <a:ln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 bwMode="auto">
          <a:xfrm>
            <a:off x="2160370" y="5019675"/>
            <a:ext cx="1083838" cy="914400"/>
          </a:xfrm>
          <a:prstGeom prst="roundRect">
            <a:avLst/>
          </a:prstGeom>
          <a:solidFill>
            <a:schemeClr val="accent6"/>
          </a:solidFill>
          <a:ln w="3175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756772" y="1297095"/>
            <a:ext cx="914400" cy="428625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MGS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756772" y="1893888"/>
            <a:ext cx="914400" cy="475489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MDS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3756772" y="2695575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OSS1</a:t>
            </a:r>
          </a:p>
        </p:txBody>
      </p:sp>
      <p:cxnSp>
        <p:nvCxnSpPr>
          <p:cNvPr id="42" name="Straight Connector 41"/>
          <p:cNvCxnSpPr>
            <a:stCxn id="28" idx="2"/>
            <a:endCxn id="37" idx="0"/>
          </p:cNvCxnSpPr>
          <p:nvPr/>
        </p:nvCxnSpPr>
        <p:spPr bwMode="auto">
          <a:xfrm>
            <a:off x="2702289" y="2212690"/>
            <a:ext cx="0" cy="2806985"/>
          </a:xfrm>
          <a:prstGeom prst="line">
            <a:avLst/>
          </a:prstGeom>
          <a:solidFill>
            <a:schemeClr val="bg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237569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Multi-Rail LNet Project Status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413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Public project wiki page: </a:t>
            </a:r>
          </a:p>
          <a:p>
            <a:pPr lvl="1"/>
            <a:r>
              <a:rPr lang="en-US" dirty="0"/>
              <a:t>http://wiki.lustre.org/Multi-Rail_LNet</a:t>
            </a:r>
          </a:p>
          <a:p>
            <a:r>
              <a:rPr lang="en-US" dirty="0"/>
              <a:t>Code development is done on the multi-rail branch of the Lustre master repo.</a:t>
            </a:r>
          </a:p>
          <a:p>
            <a:pPr lvl="1"/>
            <a:r>
              <a:rPr lang="en-US" dirty="0"/>
              <a:t>Patches to enable static configuration are under review</a:t>
            </a:r>
          </a:p>
          <a:p>
            <a:pPr lvl="1"/>
            <a:r>
              <a:rPr lang="en-US" dirty="0"/>
              <a:t>Unit testing and system testing underway</a:t>
            </a:r>
          </a:p>
          <a:p>
            <a:pPr lvl="1"/>
            <a:r>
              <a:rPr lang="en-US" dirty="0"/>
              <a:t>Patches for selection rules are under development</a:t>
            </a:r>
          </a:p>
          <a:p>
            <a:pPr lvl="1"/>
            <a:r>
              <a:rPr lang="en-US" dirty="0"/>
              <a:t>Patches for dynamic peer discovery are under development</a:t>
            </a:r>
          </a:p>
          <a:p>
            <a:pPr lvl="1"/>
            <a:r>
              <a:rPr lang="en-US" dirty="0"/>
              <a:t>Estimated project completion time: end of this year</a:t>
            </a:r>
          </a:p>
          <a:p>
            <a:pPr lvl="1"/>
            <a:r>
              <a:rPr lang="en-US" dirty="0"/>
              <a:t>Master landing date: TBD</a:t>
            </a:r>
          </a:p>
        </p:txBody>
      </p:sp>
    </p:spTree>
    <p:extLst>
      <p:ext uri="{BB962C8B-B14F-4D97-AF65-F5344CB8AC3E}">
        <p14:creationId xmlns:p14="http://schemas.microsoft.com/office/powerpoint/2010/main" val="3176120729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0095633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Multi-Rail LNet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Multi-Rail is a long-standing wish list item known under a variety of names:</a:t>
            </a:r>
          </a:p>
          <a:p>
            <a:pPr lvl="1"/>
            <a:r>
              <a:rPr lang="en-US" sz="2200" dirty="0"/>
              <a:t>Multi-Rail</a:t>
            </a:r>
          </a:p>
          <a:p>
            <a:pPr lvl="1"/>
            <a:r>
              <a:rPr lang="en-US" sz="2200" dirty="0"/>
              <a:t>Interface</a:t>
            </a:r>
            <a:r>
              <a:rPr lang="en-US" dirty="0"/>
              <a:t> Bonding</a:t>
            </a:r>
          </a:p>
          <a:p>
            <a:pPr lvl="1"/>
            <a:r>
              <a:rPr lang="en-US" dirty="0"/>
              <a:t>Channel Bonding</a:t>
            </a:r>
          </a:p>
          <a:p>
            <a:r>
              <a:rPr lang="en-US" dirty="0"/>
              <a:t>The various names do imply some technical differences.</a:t>
            </a:r>
          </a:p>
          <a:p>
            <a:r>
              <a:rPr lang="en-US" dirty="0"/>
              <a:t>This implementation is a collaboration between SGI and Intel.</a:t>
            </a:r>
          </a:p>
          <a:p>
            <a:r>
              <a:rPr lang="en-US" dirty="0"/>
              <a:t>Our goal is to land multi-rail support in Lustre.</a:t>
            </a:r>
            <a:br>
              <a:rPr lang="en-US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45028" y="6430780"/>
            <a:ext cx="805893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900"/>
              </a:lnSpc>
              <a:spcBef>
                <a:spcPct val="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SimSun" pitchFamily="2" charset="-122"/>
                <a:cs typeface="Arial" pitchFamily="34" charset="0"/>
              </a:rPr>
              <a:t>Intel and the Intel logo are trademarks or registered trademarks of Intel Corporation or its subsidiaries in the United States and other countries. *Other names and brands</a:t>
            </a:r>
            <a:b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SimSun" pitchFamily="2" charset="-122"/>
                <a:cs typeface="Arial" pitchFamily="34" charset="0"/>
              </a:rPr>
            </a:b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SimSun" pitchFamily="2" charset="-122"/>
                <a:cs typeface="Arial" pitchFamily="34" charset="0"/>
              </a:rPr>
              <a:t>may be claimed as the property of others.  All products, dates, and figures are preliminary and are subject to change without any notice.  Copyright © 2016, Intel Corporation.</a:t>
            </a:r>
          </a:p>
        </p:txBody>
      </p:sp>
    </p:spTree>
    <p:extLst>
      <p:ext uri="{BB962C8B-B14F-4D97-AF65-F5344CB8AC3E}">
        <p14:creationId xmlns:p14="http://schemas.microsoft.com/office/powerpoint/2010/main" val="114795244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Multi-Rail?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Multi-Rail allows nodes to communicate across multiple interfaces:</a:t>
            </a:r>
          </a:p>
          <a:p>
            <a:pPr lvl="1"/>
            <a:r>
              <a:rPr lang="en-US" dirty="0"/>
              <a:t>Using multiple interfaces connected to one network</a:t>
            </a:r>
          </a:p>
          <a:p>
            <a:pPr lvl="1"/>
            <a:r>
              <a:rPr lang="en-US" dirty="0"/>
              <a:t>Using multiple interfaces connected to several networks</a:t>
            </a:r>
          </a:p>
          <a:p>
            <a:pPr lvl="1"/>
            <a:r>
              <a:rPr lang="en-US" dirty="0"/>
              <a:t>These interfaces are used simultaneously</a:t>
            </a:r>
          </a:p>
        </p:txBody>
      </p:sp>
    </p:spTree>
    <p:extLst>
      <p:ext uri="{BB962C8B-B14F-4D97-AF65-F5344CB8AC3E}">
        <p14:creationId xmlns:p14="http://schemas.microsoft.com/office/powerpoint/2010/main" val="184682338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4699" y="1282702"/>
            <a:ext cx="2321706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sz="2400" dirty="0"/>
              <a:t>We want to support big Lustre nodes.</a:t>
            </a:r>
          </a:p>
          <a:p>
            <a:pPr lvl="1"/>
            <a:r>
              <a:rPr lang="en-US" sz="2200" dirty="0"/>
              <a:t>SGI UV 300: 32-socket NUMA system</a:t>
            </a:r>
          </a:p>
          <a:p>
            <a:pPr lvl="1"/>
            <a:r>
              <a:rPr lang="en-US" sz="2200" dirty="0"/>
              <a:t>SGI UV 3000: 256-socket NUMA system</a:t>
            </a:r>
          </a:p>
          <a:p>
            <a:pPr marL="1588" lvl="1" indent="0">
              <a:buNone/>
            </a:pPr>
            <a:r>
              <a:rPr lang="en-US" sz="2400" dirty="0"/>
              <a:t>A system with multiple TB of memory needs a lot of bandwidth.</a:t>
            </a:r>
          </a:p>
          <a:p>
            <a:pPr marL="1588" lvl="1" indent="0">
              <a:buNone/>
            </a:pPr>
            <a:r>
              <a:rPr lang="en-US" sz="2400" dirty="0"/>
              <a:t>NUMA systems benefit when memory buffers and interfaces are close in the system’s topology.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Multi-Rail: Big Clients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51356" y="2066709"/>
            <a:ext cx="3699158" cy="296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271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Multi-Rail: Increasing Server Bandwidth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big clusters, bandwidth to the server nodes becomes a bottleneck.</a:t>
            </a:r>
          </a:p>
          <a:p>
            <a:r>
              <a:rPr lang="en-US" dirty="0"/>
              <a:t>Adding faster interfaces implies replacing much or all of the network.</a:t>
            </a:r>
          </a:p>
          <a:p>
            <a:pPr lvl="1"/>
            <a:r>
              <a:rPr lang="en-US" dirty="0"/>
              <a:t>Adding faster interfaces only to the servers does not work</a:t>
            </a:r>
          </a:p>
          <a:p>
            <a:r>
              <a:rPr lang="en-US" dirty="0"/>
              <a:t>Adding more interfaces to the servers increases the bandwidth.</a:t>
            </a:r>
          </a:p>
          <a:p>
            <a:pPr lvl="1"/>
            <a:r>
              <a:rPr lang="en-US" dirty="0"/>
              <a:t>Using those interfaces requires a redesign of the LNet networks</a:t>
            </a:r>
          </a:p>
          <a:p>
            <a:pPr lvl="1"/>
            <a:r>
              <a:rPr lang="en-US" dirty="0"/>
              <a:t>Without Multi-Rail each interface connects to a separate LNet network</a:t>
            </a:r>
          </a:p>
          <a:p>
            <a:pPr lvl="1"/>
            <a:r>
              <a:rPr lang="en-US" dirty="0"/>
              <a:t>Clients must be distributed across these networks</a:t>
            </a:r>
          </a:p>
          <a:p>
            <a:r>
              <a:rPr lang="en-US" dirty="0"/>
              <a:t>It should be simpler than this.</a:t>
            </a:r>
          </a:p>
        </p:txBody>
      </p:sp>
    </p:spTree>
    <p:extLst>
      <p:ext uri="{BB962C8B-B14F-4D97-AF65-F5344CB8AC3E}">
        <p14:creationId xmlns:p14="http://schemas.microsoft.com/office/powerpoint/2010/main" val="304199229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Multi-Rail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Add basic multi-rail capability</a:t>
            </a:r>
          </a:p>
          <a:p>
            <a:pPr lvl="2"/>
            <a:r>
              <a:rPr lang="en-US" dirty="0"/>
              <a:t>Multiplexing across interfaces, as opposed to striping across them</a:t>
            </a:r>
          </a:p>
          <a:p>
            <a:pPr lvl="2"/>
            <a:r>
              <a:rPr lang="en-US" dirty="0"/>
              <a:t>Multiple data streams are therefore needed to profit</a:t>
            </a:r>
          </a:p>
          <a:p>
            <a:pPr lvl="1"/>
            <a:r>
              <a:rPr lang="en-US" dirty="0"/>
              <a:t>Extend peer discovery to simplify configuration</a:t>
            </a:r>
          </a:p>
          <a:p>
            <a:pPr lvl="2"/>
            <a:r>
              <a:rPr lang="en-US" dirty="0"/>
              <a:t>Discover peer interfaces</a:t>
            </a:r>
          </a:p>
          <a:p>
            <a:pPr lvl="2"/>
            <a:r>
              <a:rPr lang="en-US" dirty="0"/>
              <a:t>Discover peer multi-rail capability</a:t>
            </a:r>
          </a:p>
          <a:p>
            <a:pPr lvl="1"/>
            <a:r>
              <a:rPr lang="en-US" dirty="0"/>
              <a:t>Configuration can be changed at runtime</a:t>
            </a:r>
          </a:p>
          <a:p>
            <a:pPr lvl="2"/>
            <a:r>
              <a:rPr lang="en-US" dirty="0"/>
              <a:t>This includes adding or removing interfaces</a:t>
            </a:r>
          </a:p>
          <a:p>
            <a:pPr lvl="2"/>
            <a:r>
              <a:rPr lang="en-US" i="1" dirty="0" err="1"/>
              <a:t>lnetctl</a:t>
            </a:r>
            <a:r>
              <a:rPr lang="en-US" dirty="0"/>
              <a:t> is used for configuration</a:t>
            </a:r>
          </a:p>
          <a:p>
            <a:pPr lvl="1"/>
            <a:r>
              <a:rPr lang="en-US" dirty="0"/>
              <a:t>Compatible with non-Multi-Rail nodes</a:t>
            </a:r>
          </a:p>
          <a:p>
            <a:pPr lvl="1"/>
            <a:r>
              <a:rPr lang="en-US" dirty="0"/>
              <a:t>Add resiliency by using alternate paths in case of failures</a:t>
            </a:r>
          </a:p>
        </p:txBody>
      </p:sp>
    </p:spTree>
    <p:extLst>
      <p:ext uri="{BB962C8B-B14F-4D97-AF65-F5344CB8AC3E}">
        <p14:creationId xmlns:p14="http://schemas.microsoft.com/office/powerpoint/2010/main" val="98651840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ounded Rectangle 55"/>
          <p:cNvSpPr/>
          <p:nvPr/>
        </p:nvSpPr>
        <p:spPr bwMode="auto">
          <a:xfrm>
            <a:off x="1964181" y="1088903"/>
            <a:ext cx="1471395" cy="1253239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cxnSp>
        <p:nvCxnSpPr>
          <p:cNvPr id="49" name="Straight Connector 48"/>
          <p:cNvCxnSpPr>
            <a:stCxn id="34" idx="1"/>
          </p:cNvCxnSpPr>
          <p:nvPr/>
        </p:nvCxnSpPr>
        <p:spPr bwMode="auto">
          <a:xfrm flipH="1" flipV="1">
            <a:off x="3166912" y="1919637"/>
            <a:ext cx="589860" cy="3595338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31" idx="3"/>
          </p:cNvCxnSpPr>
          <p:nvPr/>
        </p:nvCxnSpPr>
        <p:spPr bwMode="auto">
          <a:xfrm flipV="1">
            <a:off x="1533525" y="1579593"/>
            <a:ext cx="717871" cy="16639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35" idx="3"/>
          </p:cNvCxnSpPr>
          <p:nvPr/>
        </p:nvCxnSpPr>
        <p:spPr bwMode="auto">
          <a:xfrm flipV="1">
            <a:off x="1543050" y="1833617"/>
            <a:ext cx="747925" cy="452385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1533525" y="1975099"/>
            <a:ext cx="683754" cy="1199772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7" idx="1"/>
          </p:cNvCxnSpPr>
          <p:nvPr/>
        </p:nvCxnSpPr>
        <p:spPr bwMode="auto">
          <a:xfrm flipH="1" flipV="1">
            <a:off x="3230216" y="1937026"/>
            <a:ext cx="526556" cy="2387324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3" idx="1"/>
            <a:endCxn id="50" idx="3"/>
          </p:cNvCxnSpPr>
          <p:nvPr/>
        </p:nvCxnSpPr>
        <p:spPr bwMode="auto">
          <a:xfrm flipH="1" flipV="1">
            <a:off x="3244208" y="1705325"/>
            <a:ext cx="512564" cy="140935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32" idx="1"/>
          </p:cNvCxnSpPr>
          <p:nvPr/>
        </p:nvCxnSpPr>
        <p:spPr bwMode="auto">
          <a:xfrm flipH="1" flipV="1">
            <a:off x="3183685" y="1492492"/>
            <a:ext cx="573087" cy="639141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30" idx="1"/>
          </p:cNvCxnSpPr>
          <p:nvPr/>
        </p:nvCxnSpPr>
        <p:spPr bwMode="auto">
          <a:xfrm flipH="1" flipV="1">
            <a:off x="3166912" y="1429595"/>
            <a:ext cx="589860" cy="81813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/>
              <a:t>This is a small Lustre cluster with a single big client node.</a:t>
            </a:r>
          </a:p>
          <a:p>
            <a:r>
              <a:rPr lang="en-US" dirty="0"/>
              <a:t>All nodes are connected to a single fabric (physical network). There is one LNet network connecting the nodes.</a:t>
            </a:r>
          </a:p>
          <a:p>
            <a:r>
              <a:rPr lang="en-US" dirty="0"/>
              <a:t>The big UV node has a single connection to this network. It has the same network bandwidth available to it as the small clients.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Fabric With One LNet Network</a:t>
            </a:r>
          </a:p>
        </p:txBody>
      </p:sp>
      <p:sp>
        <p:nvSpPr>
          <p:cNvPr id="26" name="Flowchart: Magnetic Disk 25"/>
          <p:cNvSpPr/>
          <p:nvPr/>
        </p:nvSpPr>
        <p:spPr>
          <a:xfrm>
            <a:off x="5124449" y="1297094"/>
            <a:ext cx="800101" cy="428625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MGT</a:t>
            </a:r>
          </a:p>
        </p:txBody>
      </p:sp>
      <p:sp>
        <p:nvSpPr>
          <p:cNvPr id="27" name="Flowchart: Magnetic Disk 26"/>
          <p:cNvSpPr/>
          <p:nvPr/>
        </p:nvSpPr>
        <p:spPr>
          <a:xfrm>
            <a:off x="5124448" y="1893888"/>
            <a:ext cx="800101" cy="475488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MDT</a:t>
            </a:r>
          </a:p>
        </p:txBody>
      </p:sp>
      <p:sp>
        <p:nvSpPr>
          <p:cNvPr id="28" name="Flowchart: Magnetic Disk 27"/>
          <p:cNvSpPr/>
          <p:nvPr/>
        </p:nvSpPr>
        <p:spPr>
          <a:xfrm>
            <a:off x="5124448" y="5095875"/>
            <a:ext cx="800101" cy="838200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sp>
        <p:nvSpPr>
          <p:cNvPr id="29" name="Flowchart: Magnetic Disk 28"/>
          <p:cNvSpPr/>
          <p:nvPr/>
        </p:nvSpPr>
        <p:spPr>
          <a:xfrm>
            <a:off x="5124448" y="2695575"/>
            <a:ext cx="800102" cy="838200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756772" y="1297095"/>
            <a:ext cx="914400" cy="428625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MGS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19125" y="1298575"/>
            <a:ext cx="914400" cy="595313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756772" y="1893888"/>
            <a:ext cx="914400" cy="475489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MDS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756772" y="2695575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756772" y="5095875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09600" y="1984345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19125" y="2678115"/>
            <a:ext cx="933450" cy="32385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UV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756772" y="3905250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</a:t>
            </a:r>
          </a:p>
        </p:txBody>
      </p:sp>
      <p:sp>
        <p:nvSpPr>
          <p:cNvPr id="38" name="Flowchart: Magnetic Disk 37"/>
          <p:cNvSpPr/>
          <p:nvPr/>
        </p:nvSpPr>
        <p:spPr>
          <a:xfrm>
            <a:off x="5124448" y="3905250"/>
            <a:ext cx="800102" cy="838200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cxnSp>
        <p:nvCxnSpPr>
          <p:cNvPr id="39" name="Straight Connector 38"/>
          <p:cNvCxnSpPr>
            <a:stCxn id="33" idx="3"/>
            <a:endCxn id="29" idx="2"/>
          </p:cNvCxnSpPr>
          <p:nvPr/>
        </p:nvCxnSpPr>
        <p:spPr>
          <a:xfrm>
            <a:off x="4671172" y="3114675"/>
            <a:ext cx="453276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0" name="Straight Connector 39"/>
          <p:cNvCxnSpPr>
            <a:stCxn id="37" idx="3"/>
            <a:endCxn id="38" idx="2"/>
          </p:cNvCxnSpPr>
          <p:nvPr/>
        </p:nvCxnSpPr>
        <p:spPr>
          <a:xfrm>
            <a:off x="4671172" y="4324350"/>
            <a:ext cx="453276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Straight Connector 40"/>
          <p:cNvCxnSpPr>
            <a:stCxn id="34" idx="3"/>
            <a:endCxn id="28" idx="2"/>
          </p:cNvCxnSpPr>
          <p:nvPr/>
        </p:nvCxnSpPr>
        <p:spPr>
          <a:xfrm>
            <a:off x="4671172" y="5514975"/>
            <a:ext cx="453276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Straight Connector 41"/>
          <p:cNvCxnSpPr>
            <a:stCxn id="32" idx="3"/>
            <a:endCxn id="27" idx="2"/>
          </p:cNvCxnSpPr>
          <p:nvPr/>
        </p:nvCxnSpPr>
        <p:spPr>
          <a:xfrm flipV="1">
            <a:off x="4671172" y="2131632"/>
            <a:ext cx="453276" cy="1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3" name="Straight Connector 42"/>
          <p:cNvCxnSpPr>
            <a:stCxn id="30" idx="3"/>
            <a:endCxn id="26" idx="2"/>
          </p:cNvCxnSpPr>
          <p:nvPr/>
        </p:nvCxnSpPr>
        <p:spPr>
          <a:xfrm flipV="1">
            <a:off x="4671172" y="1511407"/>
            <a:ext cx="453277" cy="1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0" name="Rounded Rectangle 49"/>
          <p:cNvSpPr/>
          <p:nvPr/>
        </p:nvSpPr>
        <p:spPr bwMode="auto">
          <a:xfrm>
            <a:off x="2160370" y="1248125"/>
            <a:ext cx="1083838" cy="914400"/>
          </a:xfrm>
          <a:prstGeom prst="roundRect">
            <a:avLst/>
          </a:prstGeom>
          <a:solidFill>
            <a:schemeClr val="accent6"/>
          </a:solidFill>
          <a:ln w="3175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92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ounded Rectangle 66"/>
          <p:cNvSpPr/>
          <p:nvPr/>
        </p:nvSpPr>
        <p:spPr bwMode="auto">
          <a:xfrm>
            <a:off x="1949482" y="1155764"/>
            <a:ext cx="1471395" cy="4920122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cxnSp>
        <p:nvCxnSpPr>
          <p:cNvPr id="49" name="Straight Connector 48"/>
          <p:cNvCxnSpPr>
            <a:stCxn id="34" idx="1"/>
            <a:endCxn id="45" idx="3"/>
          </p:cNvCxnSpPr>
          <p:nvPr/>
        </p:nvCxnSpPr>
        <p:spPr bwMode="auto">
          <a:xfrm flipH="1" flipV="1">
            <a:off x="3244208" y="5476875"/>
            <a:ext cx="512564" cy="38100"/>
          </a:xfrm>
          <a:prstGeom prst="line">
            <a:avLst/>
          </a:prstGeom>
          <a:ln>
            <a:solidFill>
              <a:srgbClr val="7030A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31" idx="3"/>
          </p:cNvCxnSpPr>
          <p:nvPr/>
        </p:nvCxnSpPr>
        <p:spPr bwMode="auto">
          <a:xfrm flipV="1">
            <a:off x="1533525" y="1579593"/>
            <a:ext cx="717871" cy="16639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35" idx="3"/>
          </p:cNvCxnSpPr>
          <p:nvPr/>
        </p:nvCxnSpPr>
        <p:spPr bwMode="auto">
          <a:xfrm flipV="1">
            <a:off x="1543050" y="1833617"/>
            <a:ext cx="747925" cy="452385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1533525" y="1975099"/>
            <a:ext cx="683754" cy="1139576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7" idx="1"/>
            <a:endCxn id="48" idx="3"/>
          </p:cNvCxnSpPr>
          <p:nvPr/>
        </p:nvCxnSpPr>
        <p:spPr bwMode="auto">
          <a:xfrm flipH="1" flipV="1">
            <a:off x="3244208" y="4268348"/>
            <a:ext cx="512564" cy="56002"/>
          </a:xfrm>
          <a:prstGeom prst="line">
            <a:avLst/>
          </a:prstGeom>
          <a:ln>
            <a:solidFill>
              <a:schemeClr val="accent5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3" idx="1"/>
            <a:endCxn id="15" idx="3"/>
          </p:cNvCxnSpPr>
          <p:nvPr/>
        </p:nvCxnSpPr>
        <p:spPr bwMode="auto">
          <a:xfrm flipH="1" flipV="1">
            <a:off x="3244900" y="2928330"/>
            <a:ext cx="511872" cy="186345"/>
          </a:xfrm>
          <a:prstGeom prst="line">
            <a:avLst/>
          </a:prstGeom>
          <a:ln>
            <a:solidFill>
              <a:schemeClr val="accent3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32" idx="1"/>
          </p:cNvCxnSpPr>
          <p:nvPr/>
        </p:nvCxnSpPr>
        <p:spPr bwMode="auto">
          <a:xfrm flipH="1" flipV="1">
            <a:off x="3183685" y="1492492"/>
            <a:ext cx="573087" cy="639141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30" idx="1"/>
          </p:cNvCxnSpPr>
          <p:nvPr/>
        </p:nvCxnSpPr>
        <p:spPr bwMode="auto">
          <a:xfrm flipH="1" flipV="1">
            <a:off x="3166912" y="1429595"/>
            <a:ext cx="589860" cy="81813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/>
              <a:t>Additional interfaces have been added to the UV to increase its bandwidth.</a:t>
            </a:r>
          </a:p>
          <a:p>
            <a:r>
              <a:rPr lang="en-US" dirty="0"/>
              <a:t>Without Multi-Rail LNet we must configure multiple LNet networks.</a:t>
            </a:r>
          </a:p>
          <a:p>
            <a:r>
              <a:rPr lang="en-US" dirty="0"/>
              <a:t>Each OSS lives on a separate LNet network, within the single fabric.</a:t>
            </a:r>
          </a:p>
          <a:p>
            <a:r>
              <a:rPr lang="en-US" dirty="0"/>
              <a:t>Each interface on the UV connects to one of these LNet networks.</a:t>
            </a:r>
          </a:p>
          <a:p>
            <a:r>
              <a:rPr lang="en-US" dirty="0"/>
              <a:t>On the other client nodes, aliases are used to connect a single interface to multiple LNet networks.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Fabric With Multiple LNet Networks</a:t>
            </a:r>
          </a:p>
        </p:txBody>
      </p:sp>
      <p:sp>
        <p:nvSpPr>
          <p:cNvPr id="26" name="Flowchart: Magnetic Disk 25"/>
          <p:cNvSpPr/>
          <p:nvPr/>
        </p:nvSpPr>
        <p:spPr>
          <a:xfrm>
            <a:off x="5124449" y="1297094"/>
            <a:ext cx="800101" cy="428625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MGT</a:t>
            </a:r>
          </a:p>
        </p:txBody>
      </p:sp>
      <p:sp>
        <p:nvSpPr>
          <p:cNvPr id="27" name="Flowchart: Magnetic Disk 26"/>
          <p:cNvSpPr/>
          <p:nvPr/>
        </p:nvSpPr>
        <p:spPr>
          <a:xfrm>
            <a:off x="5124448" y="1893888"/>
            <a:ext cx="800101" cy="475488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MDT</a:t>
            </a:r>
          </a:p>
        </p:txBody>
      </p:sp>
      <p:sp>
        <p:nvSpPr>
          <p:cNvPr id="28" name="Flowchart: Magnetic Disk 27"/>
          <p:cNvSpPr/>
          <p:nvPr/>
        </p:nvSpPr>
        <p:spPr>
          <a:xfrm>
            <a:off x="5124448" y="5095875"/>
            <a:ext cx="800101" cy="838200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sp>
        <p:nvSpPr>
          <p:cNvPr id="29" name="Flowchart: Magnetic Disk 28"/>
          <p:cNvSpPr/>
          <p:nvPr/>
        </p:nvSpPr>
        <p:spPr>
          <a:xfrm>
            <a:off x="5124448" y="2695575"/>
            <a:ext cx="800102" cy="838200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756772" y="1297095"/>
            <a:ext cx="914400" cy="428625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MGS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756772" y="1893888"/>
            <a:ext cx="914400" cy="475489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MDS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756772" y="2695575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756772" y="5095875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756772" y="3905250"/>
            <a:ext cx="914400" cy="8382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OSS</a:t>
            </a:r>
          </a:p>
        </p:txBody>
      </p:sp>
      <p:sp>
        <p:nvSpPr>
          <p:cNvPr id="38" name="Flowchart: Magnetic Disk 37"/>
          <p:cNvSpPr/>
          <p:nvPr/>
        </p:nvSpPr>
        <p:spPr>
          <a:xfrm>
            <a:off x="5124448" y="3905250"/>
            <a:ext cx="800102" cy="838200"/>
          </a:xfrm>
          <a:prstGeom prst="flowChartMagneticDisk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Std"/>
                <a:ea typeface="+mn-ea"/>
                <a:cs typeface="+mn-cs"/>
              </a:rPr>
              <a:t>OST</a:t>
            </a:r>
          </a:p>
        </p:txBody>
      </p:sp>
      <p:cxnSp>
        <p:nvCxnSpPr>
          <p:cNvPr id="39" name="Straight Connector 38"/>
          <p:cNvCxnSpPr>
            <a:stCxn id="33" idx="3"/>
            <a:endCxn id="29" idx="2"/>
          </p:cNvCxnSpPr>
          <p:nvPr/>
        </p:nvCxnSpPr>
        <p:spPr>
          <a:xfrm>
            <a:off x="4671172" y="3114675"/>
            <a:ext cx="453276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0" name="Straight Connector 39"/>
          <p:cNvCxnSpPr>
            <a:stCxn id="37" idx="3"/>
            <a:endCxn id="38" idx="2"/>
          </p:cNvCxnSpPr>
          <p:nvPr/>
        </p:nvCxnSpPr>
        <p:spPr>
          <a:xfrm>
            <a:off x="4671172" y="4324350"/>
            <a:ext cx="453276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Straight Connector 40"/>
          <p:cNvCxnSpPr>
            <a:stCxn id="34" idx="3"/>
            <a:endCxn id="28" idx="2"/>
          </p:cNvCxnSpPr>
          <p:nvPr/>
        </p:nvCxnSpPr>
        <p:spPr>
          <a:xfrm>
            <a:off x="4671172" y="5514975"/>
            <a:ext cx="453276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Straight Connector 41"/>
          <p:cNvCxnSpPr>
            <a:stCxn id="32" idx="3"/>
            <a:endCxn id="27" idx="2"/>
          </p:cNvCxnSpPr>
          <p:nvPr/>
        </p:nvCxnSpPr>
        <p:spPr>
          <a:xfrm flipV="1">
            <a:off x="4671172" y="2131632"/>
            <a:ext cx="453276" cy="1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3" name="Straight Connector 42"/>
          <p:cNvCxnSpPr>
            <a:stCxn id="30" idx="3"/>
            <a:endCxn id="26" idx="2"/>
          </p:cNvCxnSpPr>
          <p:nvPr/>
        </p:nvCxnSpPr>
        <p:spPr>
          <a:xfrm flipV="1">
            <a:off x="4671172" y="1511407"/>
            <a:ext cx="453277" cy="1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1543050" y="3142674"/>
            <a:ext cx="631747" cy="582354"/>
          </a:xfrm>
          <a:prstGeom prst="line">
            <a:avLst/>
          </a:prstGeom>
          <a:ln>
            <a:solidFill>
              <a:schemeClr val="accent3"/>
            </a:solidFill>
            <a:headEnd type="none" w="sm" len="sm"/>
            <a:tailEnd type="none" w="sm" len="sm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>
            <a:off x="1552576" y="4488451"/>
            <a:ext cx="626637" cy="125324"/>
          </a:xfrm>
          <a:prstGeom prst="line">
            <a:avLst/>
          </a:prstGeom>
          <a:ln>
            <a:solidFill>
              <a:schemeClr val="accent5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 flipH="1" flipV="1">
            <a:off x="1533526" y="5402851"/>
            <a:ext cx="635848" cy="265612"/>
          </a:xfrm>
          <a:prstGeom prst="line">
            <a:avLst/>
          </a:prstGeom>
          <a:ln>
            <a:solidFill>
              <a:srgbClr val="7030A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31" idx="3"/>
          </p:cNvCxnSpPr>
          <p:nvPr/>
        </p:nvCxnSpPr>
        <p:spPr bwMode="auto">
          <a:xfrm>
            <a:off x="1533525" y="1596232"/>
            <a:ext cx="670320" cy="1154329"/>
          </a:xfrm>
          <a:prstGeom prst="line">
            <a:avLst/>
          </a:prstGeom>
          <a:ln>
            <a:solidFill>
              <a:schemeClr val="accent3"/>
            </a:solidFill>
            <a:headEnd type="none" w="sm" len="sm"/>
            <a:tailEnd type="none" w="sm" len="sm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35" idx="3"/>
          </p:cNvCxnSpPr>
          <p:nvPr/>
        </p:nvCxnSpPr>
        <p:spPr bwMode="auto">
          <a:xfrm>
            <a:off x="1543050" y="2286002"/>
            <a:ext cx="708346" cy="677258"/>
          </a:xfrm>
          <a:prstGeom prst="line">
            <a:avLst/>
          </a:prstGeom>
          <a:ln>
            <a:solidFill>
              <a:schemeClr val="accent3"/>
            </a:solidFill>
            <a:headEnd type="none" w="sm" len="sm"/>
            <a:tailEnd type="none" w="sm" len="sm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31" idx="3"/>
          </p:cNvCxnSpPr>
          <p:nvPr/>
        </p:nvCxnSpPr>
        <p:spPr bwMode="auto">
          <a:xfrm>
            <a:off x="1533525" y="1596232"/>
            <a:ext cx="637062" cy="2466601"/>
          </a:xfrm>
          <a:prstGeom prst="line">
            <a:avLst/>
          </a:prstGeom>
          <a:ln>
            <a:solidFill>
              <a:schemeClr val="accent5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 bwMode="auto">
          <a:xfrm>
            <a:off x="1561579" y="2310049"/>
            <a:ext cx="617320" cy="1982346"/>
          </a:xfrm>
          <a:prstGeom prst="line">
            <a:avLst/>
          </a:prstGeom>
          <a:ln>
            <a:solidFill>
              <a:schemeClr val="accent5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31" idx="3"/>
          </p:cNvCxnSpPr>
          <p:nvPr/>
        </p:nvCxnSpPr>
        <p:spPr bwMode="auto">
          <a:xfrm>
            <a:off x="1533525" y="1596232"/>
            <a:ext cx="635849" cy="3644162"/>
          </a:xfrm>
          <a:prstGeom prst="line">
            <a:avLst/>
          </a:prstGeom>
          <a:ln>
            <a:solidFill>
              <a:srgbClr val="7030A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35" idx="3"/>
            <a:endCxn id="45" idx="1"/>
          </p:cNvCxnSpPr>
          <p:nvPr/>
        </p:nvCxnSpPr>
        <p:spPr bwMode="auto">
          <a:xfrm>
            <a:off x="1543050" y="2286002"/>
            <a:ext cx="617320" cy="3190873"/>
          </a:xfrm>
          <a:prstGeom prst="line">
            <a:avLst/>
          </a:prstGeom>
          <a:ln>
            <a:solidFill>
              <a:srgbClr val="7030A0"/>
            </a:solidFill>
            <a:headEnd type="none" w="sm" len="sm"/>
            <a:tailEnd type="none" w="sm" len="sm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 bwMode="auto">
          <a:xfrm>
            <a:off x="2161062" y="2471130"/>
            <a:ext cx="1083838" cy="914400"/>
          </a:xfrm>
          <a:prstGeom prst="roundRect">
            <a:avLst/>
          </a:prstGeom>
          <a:solidFill>
            <a:schemeClr val="accent3"/>
          </a:solidFill>
          <a:ln w="3175" cap="flat" cmpd="sng" algn="ctr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50" name="Rounded Rectangle 49"/>
          <p:cNvSpPr/>
          <p:nvPr/>
        </p:nvSpPr>
        <p:spPr bwMode="auto">
          <a:xfrm>
            <a:off x="2160370" y="1298290"/>
            <a:ext cx="1083838" cy="914400"/>
          </a:xfrm>
          <a:prstGeom prst="roundRect">
            <a:avLst/>
          </a:prstGeom>
          <a:solidFill>
            <a:schemeClr val="accent6"/>
          </a:solidFill>
          <a:ln w="3175" cap="flat" cmpd="sng" algn="ctr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48" name="Rounded Rectangle 47"/>
          <p:cNvSpPr/>
          <p:nvPr/>
        </p:nvSpPr>
        <p:spPr bwMode="auto">
          <a:xfrm>
            <a:off x="2160370" y="3811148"/>
            <a:ext cx="1083838" cy="914400"/>
          </a:xfrm>
          <a:prstGeom prst="roundRect">
            <a:avLst/>
          </a:prstGeom>
          <a:solidFill>
            <a:schemeClr val="accent5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45" name="Rounded Rectangle 44"/>
          <p:cNvSpPr/>
          <p:nvPr/>
        </p:nvSpPr>
        <p:spPr bwMode="auto">
          <a:xfrm>
            <a:off x="2160370" y="5019675"/>
            <a:ext cx="1083838" cy="914400"/>
          </a:xfrm>
          <a:prstGeom prst="roundRect">
            <a:avLst/>
          </a:prstGeom>
          <a:solidFill>
            <a:srgbClr val="7030A0"/>
          </a:solidFill>
          <a:ln w="3175" cap="flat" cmpd="sng" algn="ctr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 b="1">
              <a:latin typeface="Neo Sans Inte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19125" y="2678115"/>
            <a:ext cx="933450" cy="3238500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UV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09600" y="1984345"/>
            <a:ext cx="933450" cy="603313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19125" y="1298575"/>
            <a:ext cx="914400" cy="595313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Client</a:t>
            </a:r>
          </a:p>
        </p:txBody>
      </p:sp>
    </p:spTree>
    <p:extLst>
      <p:ext uri="{BB962C8B-B14F-4D97-AF65-F5344CB8AC3E}">
        <p14:creationId xmlns:p14="http://schemas.microsoft.com/office/powerpoint/2010/main" val="360961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Int_PPT Template_ClearPro_16x9">
  <a:themeElements>
    <a:clrScheme name="Intel Color Palette">
      <a:dk1>
        <a:sysClr val="windowText" lastClr="000000"/>
      </a:dk1>
      <a:lt1>
        <a:sysClr val="window" lastClr="FFFFFF"/>
      </a:lt1>
      <a:dk2>
        <a:srgbClr val="003C71"/>
      </a:dk2>
      <a:lt2>
        <a:srgbClr val="B1BABF"/>
      </a:lt2>
      <a:accent1>
        <a:srgbClr val="0071C5"/>
      </a:accent1>
      <a:accent2>
        <a:srgbClr val="00AEEF"/>
      </a:accent2>
      <a:accent3>
        <a:srgbClr val="F3D54E"/>
      </a:accent3>
      <a:accent4>
        <a:srgbClr val="FFA300"/>
      </a:accent4>
      <a:accent5>
        <a:srgbClr val="FC4C02"/>
      </a:accent5>
      <a:accent6>
        <a:srgbClr val="C3D600"/>
      </a:accent6>
      <a:hlink>
        <a:srgbClr val="0071C5"/>
      </a:hlink>
      <a:folHlink>
        <a:srgbClr val="00AEE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vert="horz" wrap="square" lIns="0" tIns="0" rIns="0" bIns="0" rtlCol="0">
        <a:spAutoFit/>
      </a:bodyPr>
      <a:lstStyle>
        <a:defPPr>
          <a:defRPr sz="1100" dirty="0" err="1" smtClean="0">
            <a:solidFill>
              <a:srgbClr val="003C7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ew Joint SGI Intel Template" id="{904C0C76-CAAA-40B8-BE94-DD471CD7E52C}" vid="{AA20FB90-A96B-48D7-88B9-F492B67C79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1404</Words>
  <Application>Microsoft Office PowerPoint</Application>
  <PresentationFormat>Widescreen</PresentationFormat>
  <Paragraphs>324</Paragraphs>
  <Slides>27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SimSun</vt:lpstr>
      <vt:lpstr>Arial</vt:lpstr>
      <vt:lpstr>Calibri</vt:lpstr>
      <vt:lpstr>HelveticaNeueLT Std</vt:lpstr>
      <vt:lpstr>Intel Clear</vt:lpstr>
      <vt:lpstr>Neo Sans Intel</vt:lpstr>
      <vt:lpstr>Wingdings</vt:lpstr>
      <vt:lpstr>Int_PPT Template_ClearPro_16x9</vt:lpstr>
      <vt:lpstr>Multi-Rail LNet for Lustre</vt:lpstr>
      <vt:lpstr>Multi-Rail LNet: What and Why</vt:lpstr>
      <vt:lpstr>Multi-Rail LNet</vt:lpstr>
      <vt:lpstr>What Is Multi-Rail?</vt:lpstr>
      <vt:lpstr>Why Multi-Rail: Big Clients</vt:lpstr>
      <vt:lpstr>Why Multi-Rail: Increasing Server Bandwidth</vt:lpstr>
      <vt:lpstr>The Multi-Rail Project</vt:lpstr>
      <vt:lpstr>Single Fabric With One LNet Network</vt:lpstr>
      <vt:lpstr>Single Fabric With Multiple LNet Networks</vt:lpstr>
      <vt:lpstr>Single Fabric With One Multi-Rail LNet Network</vt:lpstr>
      <vt:lpstr>Dual Fabric With Dual Multi-Rail LNet Networks</vt:lpstr>
      <vt:lpstr>Configuring Multi-Rail LNet</vt:lpstr>
      <vt:lpstr>Use Cases</vt:lpstr>
      <vt:lpstr>Two Types of Configuration Methods</vt:lpstr>
      <vt:lpstr>Static Configuration – Basic Concepts</vt:lpstr>
      <vt:lpstr>Dynamic Configuration – Basic Concepts</vt:lpstr>
      <vt:lpstr>Selection Rules – Basic Concepts</vt:lpstr>
      <vt:lpstr>Example: Improved Performance</vt:lpstr>
      <vt:lpstr>Example: Improved Resiliency</vt:lpstr>
      <vt:lpstr>Example: Improved Resiliency</vt:lpstr>
      <vt:lpstr>Example: Multi Network Filesystem Access</vt:lpstr>
      <vt:lpstr>Example: Multi Network Filesystem Access</vt:lpstr>
      <vt:lpstr>Example: Fine Grained Traffic Control</vt:lpstr>
      <vt:lpstr>Example: Fine Grained Traffic Control</vt:lpstr>
      <vt:lpstr>Multi-Rail LNet Project Status</vt:lpstr>
      <vt:lpstr>Project Status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2016-03-18T11:32:38Z</dcterms:created>
  <dcterms:modified xsi:type="dcterms:W3CDTF">2016-03-18T16:01:43Z</dcterms:modified>
</cp:coreProperties>
</file>